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Lato" panose="020F0502020204030203"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846"/>
    <a:srgbClr val="0022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0D0C43-06F6-BB4C-8AD8-281E61E34331}" type="datetimeFigureOut">
              <a:rPr lang="en-US" smtClean="0"/>
              <a:t>11/24/2015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1E021A-8308-FB44-9971-C3612A7E7D5A}" type="slidenum">
              <a:rPr lang="en-US" smtClean="0"/>
              <a:t>‹#›</a:t>
            </a:fld>
            <a:endParaRPr lang="en-US"/>
          </a:p>
        </p:txBody>
      </p:sp>
    </p:spTree>
    <p:extLst>
      <p:ext uri="{BB962C8B-B14F-4D97-AF65-F5344CB8AC3E}">
        <p14:creationId xmlns:p14="http://schemas.microsoft.com/office/powerpoint/2010/main" val="2550056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6E28D-202F-9D48-88E9-C91D576769F5}" type="datetimeFigureOut">
              <a:rPr lang="en-US" smtClean="0"/>
              <a:t>11/24/2015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61B2C-1E26-114C-8A9E-E61837D9D839}" type="slidenum">
              <a:rPr lang="en-US" smtClean="0"/>
              <a:t>‹#›</a:t>
            </a:fld>
            <a:endParaRPr lang="en-US"/>
          </a:p>
        </p:txBody>
      </p:sp>
    </p:spTree>
    <p:extLst>
      <p:ext uri="{BB962C8B-B14F-4D97-AF65-F5344CB8AC3E}">
        <p14:creationId xmlns:p14="http://schemas.microsoft.com/office/powerpoint/2010/main" val="4020054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rgbClr val="003846"/>
                </a:solidFill>
                <a:latin typeface="+mj-lt"/>
                <a:cs typeface="Gill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846"/>
                </a:solidFill>
                <a:latin typeface="+mj-lt"/>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C3F1DFE-CF40-5642-86E5-3BF9004D9305}" type="datetime1">
              <a:rPr lang="en-US" smtClean="0"/>
              <a:t>11/24/2015</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5455BAEA-4DDE-0946-9AE0-51E694BEE301}" type="slidenum">
              <a:rPr lang="en-US" smtClean="0"/>
              <a:t>‹#›</a:t>
            </a:fld>
            <a:endParaRPr lang="en-US" dirty="0"/>
          </a:p>
        </p:txBody>
      </p:sp>
      <p:pic>
        <p:nvPicPr>
          <p:cNvPr id="7" name="Picture 6" descr="MOAA_Logo_base_4c.ai"/>
          <p:cNvPicPr>
            <a:picLocks noChangeAspect="1"/>
          </p:cNvPicPr>
          <p:nvPr userDrawn="1"/>
        </p:nvPicPr>
        <p:blipFill rotWithShape="1">
          <a:blip r:embed="rId3">
            <a:extLst>
              <a:ext uri="{28A0092B-C50C-407E-A947-70E740481C1C}">
                <a14:useLocalDpi xmlns:a14="http://schemas.microsoft.com/office/drawing/2010/main" val="0"/>
              </a:ext>
            </a:extLst>
          </a:blip>
          <a:srcRect l="18031" t="24328" r="16107" b="34909"/>
          <a:stretch/>
        </p:blipFill>
        <p:spPr>
          <a:xfrm>
            <a:off x="3055619" y="5043195"/>
            <a:ext cx="2815371" cy="1346432"/>
          </a:xfrm>
          <a:prstGeom prst="rect">
            <a:avLst/>
          </a:prstGeom>
        </p:spPr>
      </p:pic>
    </p:spTree>
    <p:extLst>
      <p:ext uri="{BB962C8B-B14F-4D97-AF65-F5344CB8AC3E}">
        <p14:creationId xmlns:p14="http://schemas.microsoft.com/office/powerpoint/2010/main" val="33118990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rot="5400000">
            <a:off x="-342020" y="5006684"/>
            <a:ext cx="2099505" cy="1004074"/>
          </a:xfrm>
          <a:prstGeom prst="rect">
            <a:avLst/>
          </a:prstGeom>
        </p:spPr>
      </p:pic>
    </p:spTree>
    <p:extLst>
      <p:ext uri="{BB962C8B-B14F-4D97-AF65-F5344CB8AC3E}">
        <p14:creationId xmlns:p14="http://schemas.microsoft.com/office/powerpoint/2010/main" val="18035197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rot="5400000">
            <a:off x="-342020" y="5006684"/>
            <a:ext cx="2099505" cy="1004074"/>
          </a:xfrm>
          <a:prstGeom prst="rect">
            <a:avLst/>
          </a:prstGeom>
        </p:spPr>
      </p:pic>
    </p:spTree>
    <p:extLst>
      <p:ext uri="{BB962C8B-B14F-4D97-AF65-F5344CB8AC3E}">
        <p14:creationId xmlns:p14="http://schemas.microsoft.com/office/powerpoint/2010/main" val="39277371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2382C9-7A20-3341-9CA3-ECA66CE58BEA}" type="datetime1">
              <a:rPr lang="en-US" smtClean="0"/>
              <a:t>11/24/2015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5455BAEA-4DDE-0946-9AE0-51E694BEE301}" type="slidenum">
              <a:rPr lang="en-US" smtClean="0"/>
              <a:t>‹#›</a:t>
            </a:fld>
            <a:endParaRPr lang="en-US"/>
          </a:p>
        </p:txBody>
      </p:sp>
      <p:pic>
        <p:nvPicPr>
          <p:cNvPr id="7" name="Picture 6"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32299153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725FA-DCFD-B447-872A-E3E815ACA993}" type="datetime1">
              <a:rPr lang="en-US" smtClean="0"/>
              <a:t>11/24/2015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5455BAEA-4DDE-0946-9AE0-51E694BEE301}" type="slidenum">
              <a:rPr lang="en-US" smtClean="0"/>
              <a:t>‹#›</a:t>
            </a:fld>
            <a:endParaRPr lang="en-US"/>
          </a:p>
        </p:txBody>
      </p:sp>
      <p:pic>
        <p:nvPicPr>
          <p:cNvPr id="7" name="Picture 6"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34401182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665740-C340-C54F-AAEF-4B7200080D48}" type="datetime1">
              <a:rPr lang="en-US" smtClean="0"/>
              <a:t>11/24/2015</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5455BAEA-4DDE-0946-9AE0-51E694BEE301}" type="slidenum">
              <a:rPr lang="en-US" smtClean="0"/>
              <a:t>‹#›</a:t>
            </a:fld>
            <a:endParaRPr lang="en-US"/>
          </a:p>
        </p:txBody>
      </p:sp>
      <p:pic>
        <p:nvPicPr>
          <p:cNvPr id="8" name="Picture 7"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1891796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EC807-8B5D-2749-A2B1-17176BC2605C}" type="datetime1">
              <a:rPr lang="en-US" smtClean="0"/>
              <a:t>11/24/2015</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5455BAEA-4DDE-0946-9AE0-51E694BEE301}" type="slidenum">
              <a:rPr lang="en-US" smtClean="0"/>
              <a:t>‹#›</a:t>
            </a:fld>
            <a:endParaRPr lang="en-US"/>
          </a:p>
        </p:txBody>
      </p:sp>
      <p:pic>
        <p:nvPicPr>
          <p:cNvPr id="10" name="Picture 9"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19996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C93F646-8DC6-2D4F-BD02-78D43AE9BEEC}" type="datetime1">
              <a:rPr lang="en-US" smtClean="0"/>
              <a:t>11/24/2015</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5455BAEA-4DDE-0946-9AE0-51E694BEE301}" type="slidenum">
              <a:rPr lang="en-US" smtClean="0"/>
              <a:t>‹#›</a:t>
            </a:fld>
            <a:endParaRPr lang="en-US"/>
          </a:p>
        </p:txBody>
      </p:sp>
      <p:pic>
        <p:nvPicPr>
          <p:cNvPr id="6" name="Picture 5"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3124289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4BB69-BA30-9E4E-991D-E74D0914334A}" type="datetime1">
              <a:rPr lang="en-US" smtClean="0"/>
              <a:t>11/24/2015</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5455BAEA-4DDE-0946-9AE0-51E694BEE301}" type="slidenum">
              <a:rPr lang="en-US" smtClean="0"/>
              <a:t>‹#›</a:t>
            </a:fld>
            <a:endParaRPr lang="en-US"/>
          </a:p>
        </p:txBody>
      </p:sp>
      <p:pic>
        <p:nvPicPr>
          <p:cNvPr id="5" name="Picture 4"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210881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614C1-9650-DE40-80CF-0A89B368AEF9}" type="datetime1">
              <a:rPr lang="en-US" smtClean="0"/>
              <a:t>11/24/2015</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5455BAEA-4DDE-0946-9AE0-51E694BEE301}" type="slidenum">
              <a:rPr lang="en-US" smtClean="0"/>
              <a:t>‹#›</a:t>
            </a:fld>
            <a:endParaRPr lang="en-US"/>
          </a:p>
        </p:txBody>
      </p:sp>
      <p:pic>
        <p:nvPicPr>
          <p:cNvPr id="8" name="Picture 7"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40427389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77D0A-333B-1D49-8098-C9C1EE596ABC}" type="datetime1">
              <a:rPr lang="en-US" smtClean="0"/>
              <a:t>11/24/2015</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5455BAEA-4DDE-0946-9AE0-51E694BEE301}" type="slidenum">
              <a:rPr lang="en-US" smtClean="0"/>
              <a:t>‹#›</a:t>
            </a:fld>
            <a:endParaRPr lang="en-US"/>
          </a:p>
        </p:txBody>
      </p:sp>
      <p:pic>
        <p:nvPicPr>
          <p:cNvPr id="8" name="Picture 7" descr="MOAA_Logo_base_4c.ai"/>
          <p:cNvPicPr>
            <a:picLocks noChangeAspect="1"/>
          </p:cNvPicPr>
          <p:nvPr userDrawn="1"/>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Tree>
    <p:extLst>
      <p:ext uri="{BB962C8B-B14F-4D97-AF65-F5344CB8AC3E}">
        <p14:creationId xmlns:p14="http://schemas.microsoft.com/office/powerpoint/2010/main" val="242220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8B7A6-4BD5-9244-BB04-66FB506F72D3}" type="datetime1">
              <a:rPr lang="en-US" smtClean="0"/>
              <a:t>11/24/2015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5BAEA-4DDE-0946-9AE0-51E694BEE301}" type="slidenum">
              <a:rPr lang="en-US" smtClean="0"/>
              <a:t>‹#›</a:t>
            </a:fld>
            <a:endParaRPr lang="en-US" dirty="0"/>
          </a:p>
        </p:txBody>
      </p:sp>
    </p:spTree>
    <p:extLst>
      <p:ext uri="{BB962C8B-B14F-4D97-AF65-F5344CB8AC3E}">
        <p14:creationId xmlns:p14="http://schemas.microsoft.com/office/powerpoint/2010/main" val="214489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b="1" i="0" kern="1200">
          <a:solidFill>
            <a:srgbClr val="003846"/>
          </a:solidFill>
          <a:latin typeface="+mj-lt"/>
          <a:ea typeface="+mj-ea"/>
          <a:cs typeface="Gill Sans"/>
        </a:defRPr>
      </a:lvl1pPr>
    </p:titleStyle>
    <p:bodyStyle>
      <a:lvl1pPr marL="342900" indent="-342900" algn="l" defTabSz="457200" rtl="0" eaLnBrk="1" latinLnBrk="0" hangingPunct="1">
        <a:spcBef>
          <a:spcPct val="20000"/>
        </a:spcBef>
        <a:buFont typeface="Arial"/>
        <a:buChar char="•"/>
        <a:defRPr sz="3200" kern="1200">
          <a:solidFill>
            <a:srgbClr val="003846"/>
          </a:solidFill>
          <a:latin typeface="+mj-lt"/>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mj-lt"/>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mj-lt"/>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mj-lt"/>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mj-lt"/>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hapters@moa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pters@moaa.org"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www.moaa.org/ef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oaa.org/uploadedFiles/MOAA_Main/Main_Menu/Chapter%20Roster%20Template.xls" TargetMode="External"/><Relationship Id="rId2" Type="http://schemas.openxmlformats.org/officeDocument/2006/relationships/hyperlink" Target="https://fs20.formsite.com/moaaweb/2013ChapterRecruiting/secure_index.html" TargetMode="External"/><Relationship Id="rId1" Type="http://schemas.openxmlformats.org/officeDocument/2006/relationships/slideLayout" Target="../slideLayouts/slideLayout2.xml"/><Relationship Id="rId4" Type="http://schemas.openxmlformats.org/officeDocument/2006/relationships/hyperlink" Target="mailto:chapters@moaa.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fs20.formsite.com/moaaweb/2013ChapterRecruiting/secure_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oaa.org/uploadedFiles/Content/Chapters_and_Councils/Council_and_Chapter_Management/Policy_and_Procedure_Guide_Appendix/Chapter%20Roster%20Template.x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oaa.org/main_article.aspx?id=99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chapters@moa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hapters@moaa.or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moaa.org/" TargetMode="External"/><Relationship Id="rId4" Type="http://schemas.openxmlformats.org/officeDocument/2006/relationships/hyperlink" Target="mailto:msc@moa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pic>
        <p:nvPicPr>
          <p:cNvPr id="5" name="Picture 4" descr="MOAA_Logo_base_4c.ai"/>
          <p:cNvPicPr>
            <a:picLocks noChangeAspect="1"/>
          </p:cNvPicPr>
          <p:nvPr/>
        </p:nvPicPr>
        <p:blipFill rotWithShape="1">
          <a:blip r:embed="rId3">
            <a:extLst>
              <a:ext uri="{28A0092B-C50C-407E-A947-70E740481C1C}">
                <a14:useLocalDpi xmlns:a14="http://schemas.microsoft.com/office/drawing/2010/main" val="0"/>
              </a:ext>
            </a:extLst>
          </a:blip>
          <a:srcRect l="18031" t="24328" r="16107" b="34909"/>
          <a:stretch/>
        </p:blipFill>
        <p:spPr>
          <a:xfrm>
            <a:off x="3055619" y="5043195"/>
            <a:ext cx="2815371" cy="1346432"/>
          </a:xfrm>
          <a:prstGeom prst="rect">
            <a:avLst/>
          </a:prstGeom>
        </p:spPr>
      </p:pic>
      <p:sp>
        <p:nvSpPr>
          <p:cNvPr id="7" name="TextBox 6"/>
          <p:cNvSpPr txBox="1"/>
          <p:nvPr/>
        </p:nvSpPr>
        <p:spPr>
          <a:xfrm>
            <a:off x="0" y="2739675"/>
            <a:ext cx="9144000" cy="830997"/>
          </a:xfrm>
          <a:prstGeom prst="rect">
            <a:avLst/>
          </a:prstGeom>
          <a:noFill/>
          <a:ln>
            <a:noFill/>
          </a:ln>
        </p:spPr>
        <p:txBody>
          <a:bodyPr wrap="square" rtlCol="0">
            <a:spAutoFit/>
          </a:bodyPr>
          <a:lstStyle/>
          <a:p>
            <a:pPr algn="ctr"/>
            <a:r>
              <a:rPr lang="en-US" sz="4800" b="1" dirty="0" smtClean="0">
                <a:solidFill>
                  <a:srgbClr val="003846"/>
                </a:solidFill>
                <a:latin typeface="Lato" panose="020F0502020204030203" pitchFamily="34" charset="0"/>
                <a:ea typeface="Lato" panose="020F0502020204030203" pitchFamily="34" charset="0"/>
                <a:cs typeface="Lato" panose="020F0502020204030203" pitchFamily="34" charset="0"/>
              </a:rPr>
              <a:t>Roster Processing</a:t>
            </a:r>
          </a:p>
        </p:txBody>
      </p:sp>
      <p:sp>
        <p:nvSpPr>
          <p:cNvPr id="8" name="Rectangle 7"/>
          <p:cNvSpPr/>
          <p:nvPr/>
        </p:nvSpPr>
        <p:spPr>
          <a:xfrm>
            <a:off x="0" y="3615070"/>
            <a:ext cx="9144000" cy="769441"/>
          </a:xfrm>
          <a:prstGeom prst="rect">
            <a:avLst/>
          </a:prstGeom>
        </p:spPr>
        <p:txBody>
          <a:bodyPr wrap="square">
            <a:spAutoFit/>
          </a:bodyPr>
          <a:lstStyle/>
          <a:p>
            <a:pPr algn="ctr"/>
            <a:r>
              <a:rPr lang="en-US" sz="4400" dirty="0" smtClean="0">
                <a:solidFill>
                  <a:srgbClr val="003846"/>
                </a:solidFill>
                <a:latin typeface="Lato" panose="020F0502020204030203" pitchFamily="34" charset="0"/>
                <a:ea typeface="Lato" panose="020F0502020204030203" pitchFamily="34" charset="0"/>
                <a:cs typeface="Lato" panose="020F0502020204030203" pitchFamily="34" charset="0"/>
              </a:rPr>
              <a:t>For MOAA Chapter Leaders</a:t>
            </a:r>
            <a:endParaRPr lang="en-US" sz="4400" dirty="0">
              <a:solidFill>
                <a:srgbClr val="003846"/>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940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Font typeface="Wingdings" pitchFamily="2" charset="2"/>
              <a:buNone/>
            </a:pPr>
            <a:r>
              <a:rPr lang="en-US" altLang="en-US" sz="2400" dirty="0"/>
              <a:t>We realize that your time is valuable and that chapter officers are volunteers.  Your efforts are appreciated!  We hope that this information has helped prepare you for the upcoming roster submission season.  Please feel free to contact us at </a:t>
            </a:r>
            <a:r>
              <a:rPr lang="en-US" altLang="en-US" sz="2400" dirty="0">
                <a:hlinkClick r:id="rId2"/>
              </a:rPr>
              <a:t>chapters@moaa.org</a:t>
            </a:r>
            <a:r>
              <a:rPr lang="en-US" altLang="en-US" sz="2400" dirty="0"/>
              <a:t> with any questions.</a:t>
            </a:r>
          </a:p>
          <a:p>
            <a:pPr marL="0" indent="0">
              <a:buFont typeface="Wingdings" pitchFamily="2" charset="2"/>
              <a:buNone/>
            </a:pPr>
            <a:endParaRPr lang="en-US" altLang="en-US" sz="2800" dirty="0"/>
          </a:p>
          <a:p>
            <a:pPr marL="0" indent="0">
              <a:buNone/>
            </a:pPr>
            <a:endParaRPr lang="en-US" dirty="0"/>
          </a:p>
        </p:txBody>
      </p:sp>
    </p:spTree>
    <p:extLst>
      <p:ext uri="{BB962C8B-B14F-4D97-AF65-F5344CB8AC3E}">
        <p14:creationId xmlns:p14="http://schemas.microsoft.com/office/powerpoint/2010/main" val="359034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AA_Logo_base_4c.ai"/>
          <p:cNvPicPr>
            <a:picLocks noChangeAspect="1"/>
          </p:cNvPicPr>
          <p:nvPr/>
        </p:nvPicPr>
        <p:blipFill rotWithShape="1">
          <a:blip r:embed="rId2">
            <a:extLst>
              <a:ext uri="{28A0092B-C50C-407E-A947-70E740481C1C}">
                <a14:useLocalDpi xmlns:a14="http://schemas.microsoft.com/office/drawing/2010/main" val="0"/>
              </a:ext>
            </a:extLst>
          </a:blip>
          <a:srcRect l="18031" t="24328" r="16107" b="34909"/>
          <a:stretch/>
        </p:blipFill>
        <p:spPr>
          <a:xfrm>
            <a:off x="6821662" y="5764198"/>
            <a:ext cx="2099505" cy="1004074"/>
          </a:xfrm>
          <a:prstGeom prst="rect">
            <a:avLst/>
          </a:prstGeom>
        </p:spPr>
      </p:pic>
      <p:sp>
        <p:nvSpPr>
          <p:cNvPr id="5" name="Title 4"/>
          <p:cNvSpPr>
            <a:spLocks noGrp="1"/>
          </p:cNvSpPr>
          <p:nvPr>
            <p:ph type="title"/>
          </p:nvPr>
        </p:nvSpPr>
        <p:spPr/>
        <p:txBody>
          <a:bodyPr>
            <a:normAutofit fontScale="90000"/>
          </a:bodyPr>
          <a:lstStyle/>
          <a:p>
            <a:r>
              <a:rPr lang="en-US" dirty="0" smtClean="0"/>
              <a:t/>
            </a:r>
            <a:br>
              <a:rPr lang="en-US" dirty="0" smtClean="0"/>
            </a:br>
            <a:r>
              <a:rPr lang="en-US" sz="4900" dirty="0" smtClean="0">
                <a:latin typeface="Lato" panose="020F0502020204030203" pitchFamily="34" charset="0"/>
                <a:ea typeface="Lato" panose="020F0502020204030203" pitchFamily="34" charset="0"/>
                <a:cs typeface="Lato" panose="020F0502020204030203" pitchFamily="34" charset="0"/>
              </a:rPr>
              <a:t>Why is annual roster submission important?</a:t>
            </a:r>
            <a:r>
              <a:rPr lang="en-US" dirty="0">
                <a:latin typeface="Lato" panose="020F0502020204030203" pitchFamily="34" charset="0"/>
                <a:ea typeface="Lato" panose="020F0502020204030203" pitchFamily="34" charset="0"/>
                <a:cs typeface="Lato" panose="020F0502020204030203" pitchFamily="34" charset="0"/>
              </a:rPr>
              <a:t/>
            </a:r>
            <a:br>
              <a:rPr lang="en-US" dirty="0">
                <a:latin typeface="Lato" panose="020F0502020204030203" pitchFamily="34" charset="0"/>
                <a:ea typeface="Lato" panose="020F0502020204030203" pitchFamily="34" charset="0"/>
                <a:cs typeface="Lato" panose="020F0502020204030203" pitchFamily="34" charset="0"/>
              </a:rPr>
            </a:b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 name="Content Placeholder 5"/>
          <p:cNvSpPr>
            <a:spLocks noGrp="1"/>
          </p:cNvSpPr>
          <p:nvPr>
            <p:ph idx="1"/>
          </p:nvPr>
        </p:nvSpPr>
        <p:spPr/>
        <p:txBody>
          <a:bodyPr>
            <a:normAutofit lnSpcReduction="10000"/>
          </a:bodyPr>
          <a:lstStyle/>
          <a:p>
            <a:r>
              <a:rPr lang="en-US" altLang="en-US" sz="2000" dirty="0"/>
              <a:t>$$$ For Your Chapter</a:t>
            </a:r>
            <a:endParaRPr lang="en-US" altLang="en-US" sz="1400" dirty="0"/>
          </a:p>
          <a:p>
            <a:pPr lvl="1"/>
            <a:r>
              <a:rPr lang="en-US" altLang="en-US" sz="1400" dirty="0"/>
              <a:t>A $250 retention incentive will be awarded to those chapters that retain 95% or more of their chapter membership as determined by national MOAA from the roster submissions.  To be eligible, your chapter must have met the previous year’s submission deadline to compare with the current year’s roster</a:t>
            </a:r>
          </a:p>
          <a:p>
            <a:pPr lvl="1"/>
            <a:r>
              <a:rPr lang="en-US" altLang="en-US" sz="1400" dirty="0"/>
              <a:t>A </a:t>
            </a:r>
            <a:r>
              <a:rPr lang="en-US" altLang="en-US" sz="1400" b="1" dirty="0"/>
              <a:t>$50 incentive </a:t>
            </a:r>
            <a:r>
              <a:rPr lang="en-US" altLang="en-US" sz="1400" dirty="0"/>
              <a:t>will be awarded to chapters who:</a:t>
            </a:r>
          </a:p>
          <a:p>
            <a:pPr lvl="2">
              <a:buFont typeface="Wingdings" panose="05000000000000000000" pitchFamily="2" charset="2"/>
              <a:buChar char="ü"/>
            </a:pPr>
            <a:r>
              <a:rPr lang="en-US" altLang="en-US" sz="1400" dirty="0"/>
              <a:t>Have a designated chapter legislative chair and/or liaison reported to MOAA at </a:t>
            </a:r>
            <a:r>
              <a:rPr lang="en-US" altLang="en-US" sz="1400" dirty="0">
                <a:hlinkClick r:id="rId3"/>
              </a:rPr>
              <a:t>chapters@moaa.org</a:t>
            </a:r>
            <a:r>
              <a:rPr lang="en-US" altLang="en-US" sz="1400" dirty="0"/>
              <a:t>;</a:t>
            </a:r>
          </a:p>
          <a:p>
            <a:pPr lvl="2">
              <a:buFont typeface="Wingdings" panose="05000000000000000000" pitchFamily="2" charset="2"/>
              <a:buChar char="ü"/>
            </a:pPr>
            <a:r>
              <a:rPr lang="en-US" altLang="en-US" sz="1400" dirty="0"/>
              <a:t>Have an EFT account established; (go to </a:t>
            </a:r>
            <a:r>
              <a:rPr lang="en-US" altLang="en-US" sz="1400" dirty="0">
                <a:hlinkClick r:id="rId4"/>
              </a:rPr>
              <a:t>www.moaa.org/eft</a:t>
            </a:r>
            <a:r>
              <a:rPr lang="en-US" altLang="en-US" sz="1400" dirty="0"/>
              <a:t> to set up)</a:t>
            </a:r>
          </a:p>
          <a:p>
            <a:pPr lvl="2">
              <a:buFont typeface="Wingdings" panose="05000000000000000000" pitchFamily="2" charset="2"/>
              <a:buChar char="ü"/>
            </a:pPr>
            <a:r>
              <a:rPr lang="en-US" altLang="en-US" sz="1400" dirty="0"/>
              <a:t>Submit their roster </a:t>
            </a:r>
            <a:r>
              <a:rPr lang="en-US" altLang="en-US" sz="1400" b="1" dirty="0"/>
              <a:t>early</a:t>
            </a:r>
            <a:r>
              <a:rPr lang="en-US" altLang="en-US" sz="1400" dirty="0"/>
              <a:t> by January 15. </a:t>
            </a:r>
          </a:p>
          <a:p>
            <a:pPr lvl="1"/>
            <a:r>
              <a:rPr lang="en-US" altLang="en-US" sz="1400" dirty="0"/>
              <a:t>Chapters can still earn $25 by meeting the above criteria and </a:t>
            </a:r>
            <a:r>
              <a:rPr lang="en-US" altLang="en-US" sz="1400" dirty="0" smtClean="0"/>
              <a:t>January 31 deadline</a:t>
            </a:r>
            <a:r>
              <a:rPr lang="en-US" altLang="en-US" sz="1400" dirty="0"/>
              <a:t>.</a:t>
            </a:r>
          </a:p>
          <a:p>
            <a:r>
              <a:rPr lang="en-US" altLang="en-US" sz="2000" dirty="0"/>
              <a:t>Database Accuracy</a:t>
            </a:r>
          </a:p>
          <a:p>
            <a:pPr lvl="1"/>
            <a:r>
              <a:rPr lang="en-US" altLang="en-US" sz="1400" dirty="0"/>
              <a:t>Having accurate membership numbers for your chapter in our database will allow us to provide your chapter with accurate recruiting list. This will help your chapter target new members and promote chapter membership growth. </a:t>
            </a:r>
            <a:endParaRPr lang="en-US" altLang="en-US" sz="2000" dirty="0"/>
          </a:p>
          <a:p>
            <a:r>
              <a:rPr lang="en-US" altLang="en-US" sz="2000" dirty="0"/>
              <a:t>Power in Numbers</a:t>
            </a:r>
          </a:p>
          <a:p>
            <a:pPr lvl="1"/>
            <a:r>
              <a:rPr lang="en-US" altLang="en-US" sz="1400" dirty="0"/>
              <a:t>Each and every chapter member strengthens our clout on the Hill.  When you join a MOAA Chapter, you become part of a united front for the protection of your earned military benefits.  </a:t>
            </a:r>
          </a:p>
          <a:p>
            <a:pPr marL="0" indent="0">
              <a:buNone/>
            </a:pPr>
            <a:endParaRPr lang="en-US" dirty="0"/>
          </a:p>
        </p:txBody>
      </p:sp>
    </p:spTree>
    <p:extLst>
      <p:ext uri="{BB962C8B-B14F-4D97-AF65-F5344CB8AC3E}">
        <p14:creationId xmlns:p14="http://schemas.microsoft.com/office/powerpoint/2010/main" val="281477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Process Timeline</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sz="1800" dirty="0"/>
              <a:t>November</a:t>
            </a:r>
          </a:p>
          <a:p>
            <a:pPr lvl="1">
              <a:defRPr/>
            </a:pPr>
            <a:r>
              <a:rPr lang="en-US" sz="1400" dirty="0"/>
              <a:t>Membership Chairs, Roster Contacts and other chapter officers should check their members’ MOAA National membership ID numbers, email addresses, phone numbers, etc. for accuracy.</a:t>
            </a:r>
          </a:p>
          <a:p>
            <a:pPr lvl="1">
              <a:defRPr/>
            </a:pPr>
            <a:r>
              <a:rPr lang="en-US" sz="1400" dirty="0"/>
              <a:t>Report new chapter members that have been recruited since your previous roster submission if you have not done so already: </a:t>
            </a:r>
            <a:r>
              <a:rPr lang="en-US" sz="1400" u="sng" dirty="0">
                <a:hlinkClick r:id="rId2"/>
              </a:rPr>
              <a:t>https://fs20.formsite.com/moaaweb/2013ChapterRecruiting/secure_index.html</a:t>
            </a:r>
            <a:endParaRPr lang="en-US" sz="1400" u="sng" dirty="0"/>
          </a:p>
          <a:p>
            <a:pPr lvl="1">
              <a:defRPr/>
            </a:pPr>
            <a:r>
              <a:rPr lang="en-US" sz="1400" dirty="0"/>
              <a:t>Confirm membership status with individuals that have not paid their chapter dues.  If a member has passed away or has moved out of the area, do not include them on your roster.  Your chapter will not be penalized for lost members due to deaths or moves. </a:t>
            </a:r>
          </a:p>
          <a:p>
            <a:pPr>
              <a:defRPr/>
            </a:pPr>
            <a:r>
              <a:rPr lang="en-US" sz="1800" dirty="0"/>
              <a:t>December</a:t>
            </a:r>
          </a:p>
          <a:p>
            <a:pPr lvl="1">
              <a:defRPr/>
            </a:pPr>
            <a:r>
              <a:rPr lang="en-US" sz="1400" dirty="0"/>
              <a:t>Prepare your roster for submission in MS Excel spreadsheet format.  Please use the online template as a starting point : </a:t>
            </a:r>
            <a:r>
              <a:rPr lang="en-US" sz="1400" dirty="0">
                <a:hlinkClick r:id="rId3"/>
              </a:rPr>
              <a:t>http://www.moaa.org/uploadedFiles/MOAA_Main/Main_Menu/Chapter%20Roster%20Template.xls</a:t>
            </a:r>
            <a:endParaRPr lang="en-US" sz="1400" dirty="0"/>
          </a:p>
          <a:p>
            <a:pPr lvl="1">
              <a:defRPr/>
            </a:pPr>
            <a:r>
              <a:rPr lang="en-US" sz="1400" dirty="0"/>
              <a:t>If you still have new members to report, you must enter their information into the online form above no later than December 31 in order to get recruitment credit.  Be sure to include your new members on your roster.  </a:t>
            </a:r>
          </a:p>
          <a:p>
            <a:pPr>
              <a:defRPr/>
            </a:pPr>
            <a:r>
              <a:rPr lang="en-US" sz="1800" dirty="0"/>
              <a:t>January</a:t>
            </a:r>
          </a:p>
          <a:p>
            <a:pPr lvl="1">
              <a:defRPr/>
            </a:pPr>
            <a:r>
              <a:rPr lang="en-US" sz="1400" dirty="0"/>
              <a:t>We will be accepting rosters during the entire month of January.  You must submit your roster no later than </a:t>
            </a:r>
            <a:r>
              <a:rPr lang="en-US" sz="1400" dirty="0" smtClean="0"/>
              <a:t>January 31 to </a:t>
            </a:r>
            <a:r>
              <a:rPr lang="en-US" sz="1400" dirty="0"/>
              <a:t>be considered for the $250 retention credit.  </a:t>
            </a:r>
          </a:p>
          <a:p>
            <a:pPr lvl="1">
              <a:defRPr/>
            </a:pPr>
            <a:r>
              <a:rPr lang="en-US" sz="1400" dirty="0"/>
              <a:t>Multiple submissions are not allowed.  Please thoroughly check your roster for accuracy prior to sending.</a:t>
            </a:r>
          </a:p>
          <a:p>
            <a:pPr lvl="1">
              <a:defRPr/>
            </a:pPr>
            <a:r>
              <a:rPr lang="en-US" sz="1400" dirty="0"/>
              <a:t>Send your roster by email to </a:t>
            </a:r>
            <a:r>
              <a:rPr lang="en-US" sz="1400" u="sng" dirty="0">
                <a:hlinkClick r:id="rId4"/>
              </a:rPr>
              <a:t>chapters@moaa.org</a:t>
            </a:r>
            <a:r>
              <a:rPr lang="en-US" sz="1400" dirty="0"/>
              <a:t> </a:t>
            </a:r>
          </a:p>
          <a:p>
            <a:pPr lvl="1">
              <a:defRPr/>
            </a:pPr>
            <a:endParaRPr lang="en-US" sz="1100" dirty="0"/>
          </a:p>
          <a:p>
            <a:pPr lvl="1">
              <a:defRPr/>
            </a:pPr>
            <a:endParaRPr lang="en-US" sz="1100" dirty="0"/>
          </a:p>
          <a:p>
            <a:pPr marL="457200" lvl="1" indent="0">
              <a:buFont typeface="Wingdings" pitchFamily="2" charset="2"/>
              <a:buNone/>
              <a:defRPr/>
            </a:pPr>
            <a:endParaRPr lang="en-US" sz="1200" dirty="0"/>
          </a:p>
          <a:p>
            <a:pPr marL="0" indent="0">
              <a:buNone/>
              <a:defRPr/>
            </a:pPr>
            <a:endParaRPr lang="en-US" sz="2800" dirty="0"/>
          </a:p>
          <a:p>
            <a:pPr marL="0" indent="0">
              <a:buNone/>
            </a:pPr>
            <a:endParaRPr lang="en-US" dirty="0"/>
          </a:p>
        </p:txBody>
      </p:sp>
    </p:spTree>
    <p:extLst>
      <p:ext uri="{BB962C8B-B14F-4D97-AF65-F5344CB8AC3E}">
        <p14:creationId xmlns:p14="http://schemas.microsoft.com/office/powerpoint/2010/main" val="331005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Process Timeline (cont’d)</a:t>
            </a:r>
            <a:endParaRPr lang="en-US" dirty="0"/>
          </a:p>
        </p:txBody>
      </p:sp>
      <p:sp>
        <p:nvSpPr>
          <p:cNvPr id="3" name="Content Placeholder 2"/>
          <p:cNvSpPr>
            <a:spLocks noGrp="1"/>
          </p:cNvSpPr>
          <p:nvPr>
            <p:ph idx="1"/>
          </p:nvPr>
        </p:nvSpPr>
        <p:spPr/>
        <p:txBody>
          <a:bodyPr>
            <a:normAutofit lnSpcReduction="10000"/>
          </a:bodyPr>
          <a:lstStyle/>
          <a:p>
            <a:r>
              <a:rPr lang="en-US" altLang="en-US" sz="1800" dirty="0"/>
              <a:t>February</a:t>
            </a:r>
          </a:p>
          <a:p>
            <a:pPr lvl="1"/>
            <a:r>
              <a:rPr lang="en-US" altLang="en-US" sz="1400" dirty="0" smtClean="0"/>
              <a:t>Roster submission closes.  </a:t>
            </a:r>
            <a:endParaRPr lang="en-US" altLang="en-US" sz="1400" dirty="0"/>
          </a:p>
          <a:p>
            <a:pPr lvl="1"/>
            <a:r>
              <a:rPr lang="en-US" altLang="en-US" sz="1400" dirty="0"/>
              <a:t>MOAA Chapters staff will begin loading rosters into the database.</a:t>
            </a:r>
          </a:p>
          <a:p>
            <a:pPr lvl="1"/>
            <a:r>
              <a:rPr lang="en-US" altLang="en-US" sz="1400" dirty="0"/>
              <a:t>Don’t stop recruiting!  We won’t be actively entering newly recruited chapter members during the first quarter, but you can still enter them on the online form for recruitment credit: </a:t>
            </a:r>
            <a:r>
              <a:rPr lang="en-US" altLang="en-US" sz="1400" u="sng" dirty="0">
                <a:hlinkClick r:id="rId2"/>
              </a:rPr>
              <a:t>https://fs20.formsite.com/moaaweb/2013ChapterRecruiting/secure_index.html</a:t>
            </a:r>
            <a:endParaRPr lang="en-US" altLang="en-US" sz="1400" u="sng" dirty="0"/>
          </a:p>
          <a:p>
            <a:pPr lvl="1"/>
            <a:r>
              <a:rPr lang="en-US" altLang="en-US" sz="1400" dirty="0"/>
              <a:t>New 2016 chapter members will be entered in the database after April 1, the official beginning of the new recruiting year.</a:t>
            </a:r>
          </a:p>
          <a:p>
            <a:r>
              <a:rPr lang="en-US" altLang="en-US" sz="1800" dirty="0"/>
              <a:t>March</a:t>
            </a:r>
          </a:p>
          <a:p>
            <a:pPr lvl="1"/>
            <a:r>
              <a:rPr lang="en-US" altLang="en-US" sz="1400" dirty="0"/>
              <a:t>Once the staff has completed loading rosters, we will begin the retention reporting process to determine which chapters </a:t>
            </a:r>
            <a:r>
              <a:rPr lang="en-US" altLang="en-US" sz="1400" dirty="0" smtClean="0"/>
              <a:t>have qualified</a:t>
            </a:r>
            <a:r>
              <a:rPr lang="en-US" altLang="en-US" sz="1400" dirty="0"/>
              <a:t>.  </a:t>
            </a:r>
            <a:r>
              <a:rPr lang="en-US" altLang="en-US" sz="1400" dirty="0" smtClean="0"/>
              <a:t>Eligible </a:t>
            </a:r>
            <a:r>
              <a:rPr lang="en-US" altLang="en-US" sz="1400" dirty="0"/>
              <a:t>chapters will be notified and receive their monetary awards by EFT.</a:t>
            </a:r>
          </a:p>
          <a:p>
            <a:pPr lvl="1"/>
            <a:r>
              <a:rPr lang="en-US" altLang="en-US" sz="1400" dirty="0"/>
              <a:t>The new Recruiting lists and updated rosters will be pulled from the database and emailed securely to chapter Presidents and Membership Chairs.  </a:t>
            </a:r>
          </a:p>
          <a:p>
            <a:r>
              <a:rPr lang="en-US" altLang="en-US" sz="1800" dirty="0"/>
              <a:t>April</a:t>
            </a:r>
          </a:p>
          <a:p>
            <a:pPr lvl="1"/>
            <a:r>
              <a:rPr lang="en-US" altLang="en-US" sz="1400" dirty="0"/>
              <a:t>Chapter Recruiting officially starts, using the new roster as a growth baseline.  Any members reported online during the first quarter will be entered and tracked for recruitment credit.</a:t>
            </a:r>
          </a:p>
          <a:p>
            <a:pPr lvl="1"/>
            <a:r>
              <a:rPr lang="en-US" altLang="en-US" sz="1400" dirty="0"/>
              <a:t>Chapters will have fresh recruiting lists in hand and are encouraged to recruit new members to grow their chapter.  </a:t>
            </a:r>
          </a:p>
          <a:p>
            <a:endParaRPr lang="en-US" altLang="en-US" dirty="0"/>
          </a:p>
          <a:p>
            <a:pPr marL="0" indent="0">
              <a:buNone/>
            </a:pPr>
            <a:endParaRPr lang="en-US" dirty="0"/>
          </a:p>
        </p:txBody>
      </p:sp>
    </p:spTree>
    <p:extLst>
      <p:ext uri="{BB962C8B-B14F-4D97-AF65-F5344CB8AC3E}">
        <p14:creationId xmlns:p14="http://schemas.microsoft.com/office/powerpoint/2010/main" val="88719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Roster</a:t>
            </a:r>
            <a:endParaRPr lang="en-US" dirty="0"/>
          </a:p>
        </p:txBody>
      </p:sp>
      <p:sp>
        <p:nvSpPr>
          <p:cNvPr id="3" name="Content Placeholder 2"/>
          <p:cNvSpPr>
            <a:spLocks noGrp="1"/>
          </p:cNvSpPr>
          <p:nvPr>
            <p:ph idx="1"/>
          </p:nvPr>
        </p:nvSpPr>
        <p:spPr>
          <a:xfrm>
            <a:off x="457200" y="1351006"/>
            <a:ext cx="8229600" cy="4775158"/>
          </a:xfrm>
        </p:spPr>
        <p:txBody>
          <a:bodyPr>
            <a:normAutofit fontScale="92500" lnSpcReduction="10000"/>
          </a:bodyPr>
          <a:lstStyle/>
          <a:p>
            <a:pPr>
              <a:defRPr/>
            </a:pPr>
            <a:r>
              <a:rPr lang="en-US" sz="2400" dirty="0" smtClean="0"/>
              <a:t>If starting from scratch, use the provided Roster Template as </a:t>
            </a:r>
            <a:r>
              <a:rPr lang="en-US" sz="2400" dirty="0"/>
              <a:t>your guide: </a:t>
            </a:r>
            <a:r>
              <a:rPr lang="en-US" sz="1200" dirty="0">
                <a:hlinkClick r:id="rId2"/>
              </a:rPr>
              <a:t>http://www.moaa.org/uploadedFiles/Content/Chapters_and_Councils/Council_and_Chapter_Management/Policy_and_Procedure_Guide_Appendix/Chapter%20Roster%20Template.xls</a:t>
            </a:r>
            <a:endParaRPr lang="en-US" sz="2400" dirty="0"/>
          </a:p>
          <a:p>
            <a:pPr>
              <a:defRPr/>
            </a:pPr>
            <a:r>
              <a:rPr lang="en-US" sz="2400" dirty="0" smtClean="0"/>
              <a:t>Or, Start </a:t>
            </a:r>
            <a:r>
              <a:rPr lang="en-US" sz="2400" dirty="0"/>
              <a:t>with the previous year’s roster confirmation file, sent from MOAA National to Chapter Presidents and Membership Chairs this past March</a:t>
            </a:r>
          </a:p>
          <a:p>
            <a:pPr>
              <a:defRPr/>
            </a:pPr>
            <a:r>
              <a:rPr lang="en-US" sz="2400" dirty="0"/>
              <a:t>Add records of newly recruited members</a:t>
            </a:r>
          </a:p>
          <a:p>
            <a:pPr lvl="1">
              <a:defRPr/>
            </a:pPr>
            <a:r>
              <a:rPr lang="en-US" sz="1400" dirty="0"/>
              <a:t>Provide as much information as you can according to the roster template.  </a:t>
            </a:r>
          </a:p>
          <a:p>
            <a:pPr lvl="1">
              <a:defRPr/>
            </a:pPr>
            <a:r>
              <a:rPr lang="en-US" sz="1400" dirty="0"/>
              <a:t>MOAA National staff can manually work around gaps in data, but more information provided up front means a quicker turnaround for all chapters to receive fresh rosters and recruiting lists for the upcoming recruiting season.</a:t>
            </a:r>
          </a:p>
          <a:p>
            <a:pPr>
              <a:defRPr/>
            </a:pPr>
            <a:r>
              <a:rPr lang="en-US" sz="2400" dirty="0"/>
              <a:t>Remove records of individuals who:</a:t>
            </a:r>
          </a:p>
          <a:p>
            <a:pPr lvl="1">
              <a:defRPr/>
            </a:pPr>
            <a:r>
              <a:rPr lang="en-US" sz="1400" dirty="0"/>
              <a:t>No longer belong to the chapter due to a lapse in membership dues payment</a:t>
            </a:r>
          </a:p>
          <a:p>
            <a:pPr lvl="1">
              <a:defRPr/>
            </a:pPr>
            <a:r>
              <a:rPr lang="en-US" sz="1400" dirty="0"/>
              <a:t>Moved out of the area</a:t>
            </a:r>
          </a:p>
          <a:p>
            <a:pPr lvl="1">
              <a:defRPr/>
            </a:pPr>
            <a:r>
              <a:rPr lang="en-US" sz="1400" dirty="0"/>
              <a:t>Have passed away</a:t>
            </a:r>
          </a:p>
          <a:p>
            <a:pPr marL="457200" lvl="1" indent="0">
              <a:buFont typeface="Wingdings" pitchFamily="2" charset="2"/>
              <a:buNone/>
              <a:defRPr/>
            </a:pPr>
            <a:r>
              <a:rPr lang="en-US" sz="1400" dirty="0"/>
              <a:t>*note: Moves and deaths do not count against your chapter’s retention score</a:t>
            </a:r>
          </a:p>
          <a:p>
            <a:pPr marL="457200" lvl="1" indent="0">
              <a:buFont typeface="Wingdings" pitchFamily="2" charset="2"/>
              <a:buNone/>
              <a:defRPr/>
            </a:pPr>
            <a:endParaRPr lang="en-US" sz="1000" dirty="0"/>
          </a:p>
          <a:p>
            <a:pPr marL="457200" lvl="1" indent="0">
              <a:buFont typeface="Wingdings" pitchFamily="2" charset="2"/>
              <a:buNone/>
              <a:defRPr/>
            </a:pPr>
            <a:endParaRPr lang="en-US" sz="1000" dirty="0"/>
          </a:p>
          <a:p>
            <a:pPr marL="0" indent="0">
              <a:buNone/>
            </a:pPr>
            <a:endParaRPr lang="en-US" dirty="0"/>
          </a:p>
        </p:txBody>
      </p:sp>
    </p:spTree>
    <p:extLst>
      <p:ext uri="{BB962C8B-B14F-4D97-AF65-F5344CB8AC3E}">
        <p14:creationId xmlns:p14="http://schemas.microsoft.com/office/powerpoint/2010/main" val="17235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Roster (cont’d)</a:t>
            </a:r>
            <a:endParaRPr lang="en-US" dirty="0"/>
          </a:p>
        </p:txBody>
      </p:sp>
      <p:sp>
        <p:nvSpPr>
          <p:cNvPr id="10" name="Content Placeholder 2"/>
          <p:cNvSpPr>
            <a:spLocks noGrp="1"/>
          </p:cNvSpPr>
          <p:nvPr>
            <p:ph idx="1"/>
          </p:nvPr>
        </p:nvSpPr>
        <p:spPr>
          <a:xfrm>
            <a:off x="685800" y="1600200"/>
            <a:ext cx="7772400" cy="813486"/>
          </a:xfrm>
        </p:spPr>
        <p:txBody>
          <a:bodyPr>
            <a:normAutofit fontScale="32500" lnSpcReduction="20000"/>
          </a:bodyPr>
          <a:lstStyle/>
          <a:p>
            <a:pPr marL="0" indent="0">
              <a:buFont typeface="Wingdings" pitchFamily="2" charset="2"/>
              <a:buNone/>
            </a:pPr>
            <a:r>
              <a:rPr lang="en-US" altLang="en-US" sz="4300" dirty="0" smtClean="0">
                <a:solidFill>
                  <a:schemeClr val="tx2"/>
                </a:solidFill>
              </a:rPr>
              <a:t>Slide 8 has an example of the required format for roster submission.  The column categories in </a:t>
            </a:r>
            <a:r>
              <a:rPr lang="en-US" altLang="en-US" sz="4300" b="1" dirty="0" smtClean="0">
                <a:solidFill>
                  <a:schemeClr val="tx2"/>
                </a:solidFill>
              </a:rPr>
              <a:t>bold</a:t>
            </a:r>
            <a:r>
              <a:rPr lang="en-US" altLang="en-US" sz="4300" dirty="0" smtClean="0">
                <a:solidFill>
                  <a:schemeClr val="tx2"/>
                </a:solidFill>
              </a:rPr>
              <a:t> are the most important for accuracy.  There are 8 columns on the template that the database requires for processing, but are not necessary for you to fill in.  They are:</a:t>
            </a:r>
          </a:p>
          <a:p>
            <a:pPr marL="0" indent="0" algn="ctr">
              <a:buFont typeface="Wingdings" pitchFamily="2" charset="2"/>
              <a:buNone/>
            </a:pPr>
            <a:endParaRPr lang="en-US" altLang="en-US" sz="2800" dirty="0" smtClean="0"/>
          </a:p>
        </p:txBody>
      </p:sp>
      <p:sp>
        <p:nvSpPr>
          <p:cNvPr id="11" name="TextBox 10"/>
          <p:cNvSpPr txBox="1"/>
          <p:nvPr/>
        </p:nvSpPr>
        <p:spPr>
          <a:xfrm>
            <a:off x="1229497" y="2413686"/>
            <a:ext cx="7086600" cy="2677656"/>
          </a:xfrm>
          <a:prstGeom prst="rect">
            <a:avLst/>
          </a:prstGeom>
          <a:noFill/>
        </p:spPr>
        <p:txBody>
          <a:bodyPr numCol="2">
            <a:spAutoFit/>
          </a:bodyPr>
          <a:lstStyle/>
          <a:p>
            <a:pPr marL="285750" indent="-285750">
              <a:buFont typeface="Arial" panose="020B0604020202020204" pitchFamily="34" charset="0"/>
              <a:buChar char="•"/>
              <a:defRPr/>
            </a:pPr>
            <a:r>
              <a:rPr lang="en-US" sz="1400" dirty="0">
                <a:solidFill>
                  <a:srgbClr val="003366"/>
                </a:solidFill>
                <a:latin typeface="+mj-lt"/>
              </a:rPr>
              <a:t>Column B – </a:t>
            </a:r>
            <a:r>
              <a:rPr lang="en-US" sz="1400" dirty="0" smtClean="0">
                <a:solidFill>
                  <a:srgbClr val="003366"/>
                </a:solidFill>
                <a:latin typeface="+mj-lt"/>
              </a:rPr>
              <a:t>Prefix</a:t>
            </a:r>
            <a:endParaRPr lang="en-US" sz="1400" dirty="0">
              <a:solidFill>
                <a:srgbClr val="003366"/>
              </a:solidFill>
              <a:latin typeface="+mj-lt"/>
            </a:endParaRPr>
          </a:p>
          <a:p>
            <a:pPr marL="285750" indent="-285750">
              <a:buFont typeface="Arial" panose="020B0604020202020204" pitchFamily="34" charset="0"/>
              <a:buChar char="•"/>
              <a:defRPr/>
            </a:pPr>
            <a:r>
              <a:rPr lang="en-US" sz="1400" dirty="0">
                <a:solidFill>
                  <a:srgbClr val="003366"/>
                </a:solidFill>
                <a:latin typeface="+mj-lt"/>
              </a:rPr>
              <a:t>Column F – </a:t>
            </a:r>
            <a:r>
              <a:rPr lang="en-US" sz="1400" dirty="0" smtClean="0">
                <a:solidFill>
                  <a:srgbClr val="003366"/>
                </a:solidFill>
                <a:latin typeface="+mj-lt"/>
              </a:rPr>
              <a:t>Suffix</a:t>
            </a:r>
            <a:endParaRPr lang="en-US" sz="1400" dirty="0">
              <a:solidFill>
                <a:srgbClr val="003366"/>
              </a:solidFill>
              <a:latin typeface="+mj-lt"/>
            </a:endParaRPr>
          </a:p>
          <a:p>
            <a:pPr marL="285750" indent="-285750">
              <a:buFont typeface="Arial" panose="020B0604020202020204" pitchFamily="34" charset="0"/>
              <a:buChar char="•"/>
              <a:defRPr/>
            </a:pPr>
            <a:r>
              <a:rPr lang="en-US" sz="1400" dirty="0">
                <a:solidFill>
                  <a:srgbClr val="003366"/>
                </a:solidFill>
                <a:latin typeface="+mj-lt"/>
              </a:rPr>
              <a:t>Column L – </a:t>
            </a:r>
            <a:r>
              <a:rPr lang="en-US" sz="1400" dirty="0" smtClean="0">
                <a:solidFill>
                  <a:srgbClr val="003366"/>
                </a:solidFill>
                <a:latin typeface="+mj-lt"/>
              </a:rPr>
              <a:t>Branch Component</a:t>
            </a:r>
            <a:endParaRPr lang="en-US" sz="1400" dirty="0">
              <a:solidFill>
                <a:srgbClr val="003366"/>
              </a:solidFill>
              <a:latin typeface="+mj-lt"/>
            </a:endParaRPr>
          </a:p>
          <a:p>
            <a:pPr marL="285750" indent="-285750">
              <a:buFont typeface="Arial" panose="020B0604020202020204" pitchFamily="34" charset="0"/>
              <a:buChar char="•"/>
              <a:defRPr/>
            </a:pPr>
            <a:r>
              <a:rPr lang="en-US" sz="1400" dirty="0">
                <a:solidFill>
                  <a:srgbClr val="003366"/>
                </a:solidFill>
                <a:latin typeface="+mj-lt"/>
              </a:rPr>
              <a:t>Column N – SSN</a:t>
            </a:r>
          </a:p>
          <a:p>
            <a:pPr marL="285750" indent="-285750">
              <a:buFont typeface="Arial" panose="020B0604020202020204" pitchFamily="34" charset="0"/>
              <a:buChar char="•"/>
              <a:defRPr/>
            </a:pPr>
            <a:endParaRPr lang="en-US" sz="1400" dirty="0">
              <a:solidFill>
                <a:srgbClr val="003366"/>
              </a:solidFill>
              <a:latin typeface="+mj-lt"/>
            </a:endParaRPr>
          </a:p>
          <a:p>
            <a:pPr marL="285750" indent="-285750">
              <a:buFont typeface="Arial" panose="020B0604020202020204" pitchFamily="34" charset="0"/>
              <a:buChar char="•"/>
              <a:defRPr/>
            </a:pPr>
            <a:endParaRPr lang="en-US" sz="1400" dirty="0">
              <a:solidFill>
                <a:srgbClr val="003366"/>
              </a:solidFill>
              <a:latin typeface="+mj-lt"/>
            </a:endParaRPr>
          </a:p>
          <a:p>
            <a:pPr>
              <a:defRPr/>
            </a:pPr>
            <a:endParaRPr lang="en-US" sz="1400" dirty="0">
              <a:solidFill>
                <a:srgbClr val="003366"/>
              </a:solidFill>
              <a:latin typeface="+mj-lt"/>
            </a:endParaRPr>
          </a:p>
          <a:p>
            <a:pPr>
              <a:defRPr/>
            </a:pPr>
            <a:endParaRPr lang="en-US" sz="1400" dirty="0">
              <a:solidFill>
                <a:srgbClr val="003366"/>
              </a:solidFill>
              <a:latin typeface="+mj-lt"/>
            </a:endParaRPr>
          </a:p>
          <a:p>
            <a:pPr>
              <a:defRPr/>
            </a:pPr>
            <a:endParaRPr lang="en-US" sz="1400" dirty="0">
              <a:solidFill>
                <a:srgbClr val="003366"/>
              </a:solidFill>
              <a:latin typeface="+mj-lt"/>
            </a:endParaRPr>
          </a:p>
          <a:p>
            <a:pPr>
              <a:defRPr/>
            </a:pPr>
            <a:endParaRPr lang="en-US" sz="1400" dirty="0">
              <a:solidFill>
                <a:srgbClr val="003366"/>
              </a:solidFill>
              <a:latin typeface="+mj-lt"/>
            </a:endParaRPr>
          </a:p>
          <a:p>
            <a:pPr marL="285750" indent="-285750">
              <a:buFont typeface="Arial" panose="020B0604020202020204" pitchFamily="34" charset="0"/>
              <a:buChar char="•"/>
              <a:defRPr/>
            </a:pPr>
            <a:endParaRPr lang="en-US" sz="1400" dirty="0">
              <a:solidFill>
                <a:srgbClr val="003366"/>
              </a:solidFill>
              <a:latin typeface="+mj-lt"/>
            </a:endParaRPr>
          </a:p>
          <a:p>
            <a:pPr>
              <a:defRPr/>
            </a:pPr>
            <a:endParaRPr lang="en-US" sz="1400" dirty="0">
              <a:solidFill>
                <a:srgbClr val="003366"/>
              </a:solidFill>
              <a:latin typeface="+mj-lt"/>
            </a:endParaRPr>
          </a:p>
          <a:p>
            <a:pPr marL="285750" indent="-285750">
              <a:buFont typeface="Arial" panose="020B0604020202020204" pitchFamily="34" charset="0"/>
              <a:buChar char="•"/>
              <a:defRPr/>
            </a:pPr>
            <a:r>
              <a:rPr lang="en-US" sz="1400" dirty="0">
                <a:solidFill>
                  <a:srgbClr val="003366"/>
                </a:solidFill>
                <a:latin typeface="+mj-lt"/>
              </a:rPr>
              <a:t>Column R – </a:t>
            </a:r>
            <a:r>
              <a:rPr lang="en-US" sz="1400" dirty="0" err="1">
                <a:solidFill>
                  <a:srgbClr val="003366"/>
                </a:solidFill>
                <a:latin typeface="+mj-lt"/>
              </a:rPr>
              <a:t>Bday</a:t>
            </a:r>
            <a:endParaRPr lang="en-US" sz="1400" dirty="0">
              <a:solidFill>
                <a:srgbClr val="003366"/>
              </a:solidFill>
              <a:latin typeface="+mj-lt"/>
            </a:endParaRPr>
          </a:p>
          <a:p>
            <a:pPr marL="285750" indent="-285750">
              <a:buFont typeface="Arial" panose="020B0604020202020204" pitchFamily="34" charset="0"/>
              <a:buChar char="•"/>
              <a:defRPr/>
            </a:pPr>
            <a:r>
              <a:rPr lang="en-US" sz="1400" dirty="0">
                <a:solidFill>
                  <a:srgbClr val="003366"/>
                </a:solidFill>
                <a:latin typeface="+mj-lt"/>
              </a:rPr>
              <a:t>Column T – Gender</a:t>
            </a:r>
          </a:p>
          <a:p>
            <a:pPr marL="285750" indent="-285750">
              <a:buFont typeface="Arial" panose="020B0604020202020204" pitchFamily="34" charset="0"/>
              <a:buChar char="•"/>
              <a:defRPr/>
            </a:pPr>
            <a:r>
              <a:rPr lang="en-US" sz="1400" dirty="0">
                <a:solidFill>
                  <a:srgbClr val="003366"/>
                </a:solidFill>
                <a:latin typeface="+mj-lt"/>
              </a:rPr>
              <a:t>Column V  - </a:t>
            </a:r>
            <a:r>
              <a:rPr lang="en-US" sz="1400" dirty="0" smtClean="0">
                <a:solidFill>
                  <a:srgbClr val="003366"/>
                </a:solidFill>
                <a:latin typeface="+mj-lt"/>
              </a:rPr>
              <a:t>Spouse Mid Initial</a:t>
            </a:r>
            <a:endParaRPr lang="en-US" sz="1400" dirty="0">
              <a:solidFill>
                <a:srgbClr val="003366"/>
              </a:solidFill>
              <a:latin typeface="+mj-lt"/>
            </a:endParaRPr>
          </a:p>
          <a:p>
            <a:pPr marL="285750" indent="-285750">
              <a:buFont typeface="Arial" panose="020B0604020202020204" pitchFamily="34" charset="0"/>
              <a:buChar char="•"/>
              <a:defRPr/>
            </a:pPr>
            <a:r>
              <a:rPr lang="en-US" sz="1400" dirty="0">
                <a:solidFill>
                  <a:srgbClr val="003366"/>
                </a:solidFill>
                <a:latin typeface="+mj-lt"/>
              </a:rPr>
              <a:t>Column W </a:t>
            </a:r>
            <a:r>
              <a:rPr lang="en-US" sz="1400" dirty="0" smtClean="0">
                <a:solidFill>
                  <a:srgbClr val="003366"/>
                </a:solidFill>
                <a:latin typeface="+mj-lt"/>
              </a:rPr>
              <a:t>– Spouse </a:t>
            </a:r>
            <a:r>
              <a:rPr lang="en-US" sz="1400" dirty="0" err="1" smtClean="0">
                <a:solidFill>
                  <a:srgbClr val="003366"/>
                </a:solidFill>
                <a:latin typeface="+mj-lt"/>
              </a:rPr>
              <a:t>Bday</a:t>
            </a:r>
            <a:endParaRPr lang="en-US" sz="1400" dirty="0">
              <a:solidFill>
                <a:srgbClr val="003366"/>
              </a:solidFill>
              <a:latin typeface="+mj-lt"/>
            </a:endParaRPr>
          </a:p>
          <a:p>
            <a:pPr>
              <a:defRPr/>
            </a:pPr>
            <a:endParaRPr lang="en-US" sz="1400" dirty="0">
              <a:solidFill>
                <a:srgbClr val="003366"/>
              </a:solidFill>
              <a:latin typeface="+mj-lt"/>
            </a:endParaRPr>
          </a:p>
          <a:p>
            <a:pPr marL="285750" indent="-285750">
              <a:buFont typeface="Arial" panose="020B0604020202020204" pitchFamily="34" charset="0"/>
              <a:buChar char="•"/>
              <a:defRPr/>
            </a:pPr>
            <a:endParaRPr lang="en-US" sz="1400" dirty="0">
              <a:solidFill>
                <a:srgbClr val="003366"/>
              </a:solidFill>
              <a:latin typeface="+mj-lt"/>
            </a:endParaRPr>
          </a:p>
          <a:p>
            <a:pPr>
              <a:defRPr/>
            </a:pPr>
            <a:endParaRPr lang="en-US" sz="1400" dirty="0">
              <a:solidFill>
                <a:srgbClr val="003366"/>
              </a:solidFill>
              <a:latin typeface="+mj-lt"/>
            </a:endParaRPr>
          </a:p>
        </p:txBody>
      </p:sp>
      <p:sp>
        <p:nvSpPr>
          <p:cNvPr id="12" name="TextBox 11"/>
          <p:cNvSpPr txBox="1"/>
          <p:nvPr/>
        </p:nvSpPr>
        <p:spPr>
          <a:xfrm>
            <a:off x="781565" y="3764692"/>
            <a:ext cx="6462025" cy="1169551"/>
          </a:xfrm>
          <a:prstGeom prst="rect">
            <a:avLst/>
          </a:prstGeom>
          <a:noFill/>
        </p:spPr>
        <p:txBody>
          <a:bodyPr wrap="none">
            <a:spAutoFit/>
          </a:bodyPr>
          <a:lstStyle/>
          <a:p>
            <a:pPr>
              <a:defRPr/>
            </a:pPr>
            <a:r>
              <a:rPr lang="en-US" sz="1400" dirty="0">
                <a:solidFill>
                  <a:srgbClr val="003366"/>
                </a:solidFill>
                <a:latin typeface="+mj-lt"/>
              </a:rPr>
              <a:t>Do not worry about filling in these columns, but please do not delete them from</a:t>
            </a:r>
          </a:p>
          <a:p>
            <a:pPr>
              <a:defRPr/>
            </a:pPr>
            <a:r>
              <a:rPr lang="en-US" sz="1400" dirty="0">
                <a:solidFill>
                  <a:srgbClr val="003366"/>
                </a:solidFill>
                <a:latin typeface="+mj-lt"/>
              </a:rPr>
              <a:t>your spreadsheet.  The remaining columns should be completed to the best of </a:t>
            </a:r>
          </a:p>
          <a:p>
            <a:pPr>
              <a:defRPr/>
            </a:pPr>
            <a:r>
              <a:rPr lang="en-US" sz="1400" dirty="0">
                <a:solidFill>
                  <a:srgbClr val="003366"/>
                </a:solidFill>
                <a:latin typeface="+mj-lt"/>
              </a:rPr>
              <a:t>your ability.  </a:t>
            </a:r>
            <a:r>
              <a:rPr lang="en-US" sz="1400" b="1" dirty="0">
                <a:solidFill>
                  <a:srgbClr val="003366"/>
                </a:solidFill>
                <a:latin typeface="+mj-lt"/>
              </a:rPr>
              <a:t>Columns like A – MOAA ID# and Q – Email address are especially </a:t>
            </a:r>
          </a:p>
          <a:p>
            <a:pPr>
              <a:defRPr/>
            </a:pPr>
            <a:r>
              <a:rPr lang="en-US" sz="1400" b="1" dirty="0">
                <a:solidFill>
                  <a:srgbClr val="003366"/>
                </a:solidFill>
                <a:latin typeface="+mj-lt"/>
              </a:rPr>
              <a:t>important</a:t>
            </a:r>
            <a:r>
              <a:rPr lang="en-US" sz="1400" dirty="0">
                <a:solidFill>
                  <a:srgbClr val="003366"/>
                </a:solidFill>
                <a:latin typeface="+mj-lt"/>
              </a:rPr>
              <a:t> because they act as identifiers in the database and prevent duplicate </a:t>
            </a:r>
          </a:p>
          <a:p>
            <a:pPr>
              <a:defRPr/>
            </a:pPr>
            <a:r>
              <a:rPr lang="en-US" sz="1400" dirty="0">
                <a:solidFill>
                  <a:srgbClr val="003366"/>
                </a:solidFill>
                <a:latin typeface="+mj-lt"/>
              </a:rPr>
              <a:t>records from being created. </a:t>
            </a:r>
            <a:endParaRPr lang="en-US" sz="1200" dirty="0">
              <a:solidFill>
                <a:srgbClr val="003366"/>
              </a:solidFill>
              <a:latin typeface="+mj-lt"/>
            </a:endParaRPr>
          </a:p>
        </p:txBody>
      </p:sp>
    </p:spTree>
    <p:extLst>
      <p:ext uri="{BB962C8B-B14F-4D97-AF65-F5344CB8AC3E}">
        <p14:creationId xmlns:p14="http://schemas.microsoft.com/office/powerpoint/2010/main" val="381807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Roster (cont’d)</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sz="4500" dirty="0" smtClean="0"/>
              <a:t>Information to Leave Out</a:t>
            </a:r>
          </a:p>
          <a:p>
            <a:pPr>
              <a:buFont typeface="Arial" panose="020B0604020202020204" pitchFamily="34" charset="0"/>
              <a:buChar char="•"/>
              <a:defRPr/>
            </a:pPr>
            <a:r>
              <a:rPr lang="en-US" dirty="0"/>
              <a:t>Chapter Officer Positions – we don’t need to you to label chapter officer positions on your roster.  Everyone should have “MEMB” listed under column S for chapter position</a:t>
            </a:r>
          </a:p>
          <a:p>
            <a:pPr>
              <a:buFont typeface="Arial" panose="020B0604020202020204" pitchFamily="34" charset="0"/>
              <a:buChar char="•"/>
              <a:defRPr/>
            </a:pPr>
            <a:r>
              <a:rPr lang="en-US" dirty="0"/>
              <a:t>Spouses of Active members – the only spouses that should be on your roster as members are </a:t>
            </a:r>
            <a:r>
              <a:rPr lang="en-US" dirty="0" smtClean="0"/>
              <a:t>surviving </a:t>
            </a:r>
            <a:r>
              <a:rPr lang="en-US" dirty="0"/>
              <a:t>spouses.  Couples cannot be counted as two individual members unless they are both current, former or retired military officers.  </a:t>
            </a:r>
          </a:p>
          <a:p>
            <a:pPr>
              <a:buFont typeface="Arial" panose="020B0604020202020204" pitchFamily="34" charset="0"/>
              <a:buChar char="•"/>
              <a:defRPr/>
            </a:pPr>
            <a:r>
              <a:rPr lang="en-US" dirty="0"/>
              <a:t>Honorary Members – members of your chapter who are not eligible for MOAA membership but have been awarded an honorary membership by your chapter should not be included.  MOAA Membership requirements can be found here: </a:t>
            </a:r>
            <a:r>
              <a:rPr lang="en-US" dirty="0">
                <a:hlinkClick r:id="rId2"/>
              </a:rPr>
              <a:t>http://www.moaa.org/main_article.aspx?id=990</a:t>
            </a:r>
            <a:r>
              <a:rPr lang="en-US" dirty="0"/>
              <a:t> </a:t>
            </a:r>
          </a:p>
          <a:p>
            <a:pPr>
              <a:buFont typeface="Arial" panose="020B0604020202020204" pitchFamily="34" charset="0"/>
              <a:buChar char="•"/>
              <a:defRPr/>
            </a:pPr>
            <a:r>
              <a:rPr lang="en-US" dirty="0"/>
              <a:t>Punctuation  - note on the next slide that all periods and commas have been removed from the member information.  If you can help it, please enter your data without periods, commas, etc.</a:t>
            </a:r>
          </a:p>
          <a:p>
            <a:pPr marL="0" indent="0">
              <a:buNone/>
            </a:pPr>
            <a:endParaRPr lang="en-US" dirty="0"/>
          </a:p>
        </p:txBody>
      </p:sp>
    </p:spTree>
    <p:extLst>
      <p:ext uri="{BB962C8B-B14F-4D97-AF65-F5344CB8AC3E}">
        <p14:creationId xmlns:p14="http://schemas.microsoft.com/office/powerpoint/2010/main" val="44170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2"/>
          <p:cNvGraphicFramePr>
            <a:graphicFrameLocks/>
          </p:cNvGraphicFramePr>
          <p:nvPr>
            <p:extLst>
              <p:ext uri="{D42A27DB-BD31-4B8C-83A1-F6EECF244321}">
                <p14:modId xmlns:p14="http://schemas.microsoft.com/office/powerpoint/2010/main" val="1247657384"/>
              </p:ext>
            </p:extLst>
          </p:nvPr>
        </p:nvGraphicFramePr>
        <p:xfrm>
          <a:off x="228600" y="304800"/>
          <a:ext cx="8762997" cy="1831981"/>
        </p:xfrm>
        <a:graphic>
          <a:graphicData uri="http://schemas.openxmlformats.org/drawingml/2006/table">
            <a:tbl>
              <a:tblPr firstRow="1" bandRow="1">
                <a:tableStyleId>{69CF1AB2-1976-4502-BF36-3FF5EA218861}</a:tableStyleId>
              </a:tblPr>
              <a:tblGrid>
                <a:gridCol w="668364"/>
                <a:gridCol w="1262466"/>
                <a:gridCol w="668364"/>
                <a:gridCol w="786514"/>
                <a:gridCol w="768184"/>
                <a:gridCol w="768184"/>
                <a:gridCol w="476557"/>
                <a:gridCol w="1285009"/>
                <a:gridCol w="742627"/>
                <a:gridCol w="568544"/>
                <a:gridCol w="768184"/>
              </a:tblGrid>
              <a:tr h="335253">
                <a:tc>
                  <a:txBody>
                    <a:bodyPr/>
                    <a:lstStyle/>
                    <a:p>
                      <a:pPr algn="ctr"/>
                      <a:endParaRPr lang="en-US" sz="1600" b="0" dirty="0"/>
                    </a:p>
                  </a:txBody>
                  <a:tcPr marT="45710" marB="45710">
                    <a:solidFill>
                      <a:schemeClr val="bg1"/>
                    </a:solidFill>
                  </a:tcPr>
                </a:tc>
                <a:tc>
                  <a:txBody>
                    <a:bodyPr/>
                    <a:lstStyle/>
                    <a:p>
                      <a:pPr algn="ctr"/>
                      <a:r>
                        <a:rPr lang="en-US" sz="1600" b="1" dirty="0" smtClean="0"/>
                        <a:t>A</a:t>
                      </a:r>
                      <a:endParaRPr lang="en-US" sz="1600" b="1" dirty="0"/>
                    </a:p>
                  </a:txBody>
                  <a:tcPr marT="45710" marB="45710"/>
                </a:tc>
                <a:tc>
                  <a:txBody>
                    <a:bodyPr/>
                    <a:lstStyle/>
                    <a:p>
                      <a:pPr algn="ctr"/>
                      <a:r>
                        <a:rPr lang="en-US" sz="1200" b="0" dirty="0" smtClean="0">
                          <a:solidFill>
                            <a:schemeClr val="bg1">
                              <a:lumMod val="50000"/>
                            </a:schemeClr>
                          </a:solidFill>
                        </a:rPr>
                        <a:t>B</a:t>
                      </a:r>
                      <a:endParaRPr lang="en-US" sz="1200" b="0" dirty="0">
                        <a:solidFill>
                          <a:schemeClr val="bg1">
                            <a:lumMod val="50000"/>
                          </a:schemeClr>
                        </a:solidFill>
                      </a:endParaRPr>
                    </a:p>
                  </a:txBody>
                  <a:tcPr marT="45710" marB="45710"/>
                </a:tc>
                <a:tc>
                  <a:txBody>
                    <a:bodyPr/>
                    <a:lstStyle/>
                    <a:p>
                      <a:pPr algn="ctr"/>
                      <a:r>
                        <a:rPr lang="en-US" sz="1600" b="1" dirty="0" smtClean="0"/>
                        <a:t>C</a:t>
                      </a:r>
                      <a:endParaRPr lang="en-US" sz="1600" b="1" dirty="0"/>
                    </a:p>
                  </a:txBody>
                  <a:tcPr marT="45710" marB="45710"/>
                </a:tc>
                <a:tc>
                  <a:txBody>
                    <a:bodyPr/>
                    <a:lstStyle/>
                    <a:p>
                      <a:pPr algn="ctr"/>
                      <a:r>
                        <a:rPr lang="en-US" sz="1600" b="1" dirty="0" smtClean="0"/>
                        <a:t>D</a:t>
                      </a:r>
                      <a:endParaRPr lang="en-US" sz="1600" b="1" dirty="0"/>
                    </a:p>
                  </a:txBody>
                  <a:tcPr marT="45710" marB="45710"/>
                </a:tc>
                <a:tc>
                  <a:txBody>
                    <a:bodyPr/>
                    <a:lstStyle/>
                    <a:p>
                      <a:pPr algn="ctr"/>
                      <a:r>
                        <a:rPr lang="en-US" sz="1600" b="1" dirty="0" smtClean="0"/>
                        <a:t>E</a:t>
                      </a:r>
                      <a:endParaRPr lang="en-US" sz="1600" b="1" dirty="0"/>
                    </a:p>
                  </a:txBody>
                  <a:tcPr marT="45710" marB="45710"/>
                </a:tc>
                <a:tc>
                  <a:txBody>
                    <a:bodyPr/>
                    <a:lstStyle/>
                    <a:p>
                      <a:pPr algn="ctr"/>
                      <a:r>
                        <a:rPr lang="en-US" sz="1200" b="0" dirty="0" smtClean="0">
                          <a:solidFill>
                            <a:schemeClr val="bg1">
                              <a:lumMod val="50000"/>
                            </a:schemeClr>
                          </a:solidFill>
                        </a:rPr>
                        <a:t>F</a:t>
                      </a:r>
                      <a:endParaRPr lang="en-US" sz="1200" b="0" dirty="0">
                        <a:solidFill>
                          <a:schemeClr val="bg1">
                            <a:lumMod val="50000"/>
                          </a:schemeClr>
                        </a:solidFill>
                      </a:endParaRPr>
                    </a:p>
                  </a:txBody>
                  <a:tcPr marT="45710" marB="45710"/>
                </a:tc>
                <a:tc>
                  <a:txBody>
                    <a:bodyPr/>
                    <a:lstStyle/>
                    <a:p>
                      <a:pPr algn="ctr"/>
                      <a:r>
                        <a:rPr lang="en-US" sz="1600" b="1" dirty="0" smtClean="0"/>
                        <a:t>G</a:t>
                      </a:r>
                      <a:endParaRPr lang="en-US" sz="1600" b="1" dirty="0"/>
                    </a:p>
                  </a:txBody>
                  <a:tcPr marT="45710" marB="45710"/>
                </a:tc>
                <a:tc>
                  <a:txBody>
                    <a:bodyPr/>
                    <a:lstStyle/>
                    <a:p>
                      <a:pPr algn="ctr"/>
                      <a:r>
                        <a:rPr lang="en-US" sz="1600" b="1" dirty="0" smtClean="0"/>
                        <a:t>H</a:t>
                      </a:r>
                      <a:endParaRPr lang="en-US" sz="1600" b="1" dirty="0"/>
                    </a:p>
                  </a:txBody>
                  <a:tcPr marT="45710" marB="45710"/>
                </a:tc>
                <a:tc>
                  <a:txBody>
                    <a:bodyPr/>
                    <a:lstStyle/>
                    <a:p>
                      <a:pPr algn="ctr"/>
                      <a:r>
                        <a:rPr lang="en-US" sz="1600" b="1" dirty="0" smtClean="0"/>
                        <a:t>I</a:t>
                      </a:r>
                      <a:endParaRPr lang="en-US" sz="1600" b="1" dirty="0"/>
                    </a:p>
                  </a:txBody>
                  <a:tcPr marT="45710" marB="45710"/>
                </a:tc>
                <a:tc>
                  <a:txBody>
                    <a:bodyPr/>
                    <a:lstStyle/>
                    <a:p>
                      <a:pPr algn="ctr"/>
                      <a:r>
                        <a:rPr lang="en-US" sz="1600" b="1" dirty="0" smtClean="0"/>
                        <a:t>J</a:t>
                      </a:r>
                      <a:endParaRPr lang="en-US" sz="1600" b="1" dirty="0"/>
                    </a:p>
                  </a:txBody>
                  <a:tcPr marT="45710" marB="45710"/>
                </a:tc>
              </a:tr>
              <a:tr h="361826">
                <a:tc>
                  <a:txBody>
                    <a:bodyPr/>
                    <a:lstStyle/>
                    <a:p>
                      <a:pPr algn="ctr"/>
                      <a:endParaRPr lang="en-US" sz="700" b="0" i="1" dirty="0">
                        <a:solidFill>
                          <a:schemeClr val="tx1"/>
                        </a:solidFill>
                      </a:endParaRPr>
                    </a:p>
                  </a:txBody>
                  <a:tcPr marT="45710" marB="45710"/>
                </a:tc>
                <a:tc>
                  <a:txBody>
                    <a:bodyPr/>
                    <a:lstStyle/>
                    <a:p>
                      <a:pPr algn="ctr" rtl="0" fontAlgn="ctr"/>
                      <a:r>
                        <a:rPr lang="en-US" sz="1000" b="1" i="0" u="none" strike="noStrike" dirty="0">
                          <a:solidFill>
                            <a:schemeClr val="tx1"/>
                          </a:solidFill>
                          <a:effectLst/>
                          <a:latin typeface="Calibri"/>
                        </a:rPr>
                        <a:t>ID</a:t>
                      </a:r>
                    </a:p>
                  </a:txBody>
                  <a:tcPr marL="9525" marR="9525" marT="9523" marB="0" anchor="ctr"/>
                </a:tc>
                <a:tc>
                  <a:txBody>
                    <a:bodyPr/>
                    <a:lstStyle/>
                    <a:p>
                      <a:pPr algn="ctr" rtl="0" fontAlgn="ctr"/>
                      <a:r>
                        <a:rPr lang="en-US" sz="1000" b="0" i="0" u="none" strike="noStrike" dirty="0">
                          <a:solidFill>
                            <a:schemeClr val="bg1">
                              <a:lumMod val="50000"/>
                            </a:schemeClr>
                          </a:solidFill>
                          <a:effectLst/>
                          <a:latin typeface="Calibri"/>
                        </a:rPr>
                        <a:t>Pre</a:t>
                      </a:r>
                    </a:p>
                  </a:txBody>
                  <a:tcPr marL="9525" marR="9525" marT="9523" marB="0" anchor="ctr"/>
                </a:tc>
                <a:tc>
                  <a:txBody>
                    <a:bodyPr/>
                    <a:lstStyle/>
                    <a:p>
                      <a:pPr algn="ctr" rtl="0" fontAlgn="ctr"/>
                      <a:r>
                        <a:rPr lang="en-US" sz="1000" b="1" i="0" u="none" strike="noStrike" dirty="0">
                          <a:solidFill>
                            <a:schemeClr val="tx1"/>
                          </a:solidFill>
                          <a:effectLst/>
                          <a:latin typeface="Calibri"/>
                        </a:rPr>
                        <a:t>Last</a:t>
                      </a:r>
                    </a:p>
                  </a:txBody>
                  <a:tcPr marL="9525" marR="9525" marT="9523" marB="0" anchor="ctr"/>
                </a:tc>
                <a:tc>
                  <a:txBody>
                    <a:bodyPr/>
                    <a:lstStyle/>
                    <a:p>
                      <a:pPr algn="ctr" rtl="0" fontAlgn="ctr"/>
                      <a:r>
                        <a:rPr lang="en-US" sz="1000" b="1" i="0" u="none" strike="noStrike">
                          <a:solidFill>
                            <a:schemeClr val="tx1"/>
                          </a:solidFill>
                          <a:effectLst/>
                          <a:latin typeface="Calibri"/>
                        </a:rPr>
                        <a:t>First</a:t>
                      </a:r>
                    </a:p>
                  </a:txBody>
                  <a:tcPr marL="9525" marR="9525" marT="9523" marB="0" anchor="ctr"/>
                </a:tc>
                <a:tc>
                  <a:txBody>
                    <a:bodyPr/>
                    <a:lstStyle/>
                    <a:p>
                      <a:pPr algn="ctr" rtl="0" fontAlgn="ctr"/>
                      <a:r>
                        <a:rPr lang="en-US" sz="1000" b="1" i="0" u="none" strike="noStrike">
                          <a:solidFill>
                            <a:schemeClr val="tx1"/>
                          </a:solidFill>
                          <a:effectLst/>
                          <a:latin typeface="Calibri"/>
                        </a:rPr>
                        <a:t>Mid</a:t>
                      </a:r>
                    </a:p>
                  </a:txBody>
                  <a:tcPr marL="9525" marR="9525" marT="9523" marB="0" anchor="ctr"/>
                </a:tc>
                <a:tc>
                  <a:txBody>
                    <a:bodyPr/>
                    <a:lstStyle/>
                    <a:p>
                      <a:pPr algn="ctr" rtl="0" fontAlgn="ctr"/>
                      <a:r>
                        <a:rPr lang="en-US" sz="1000" b="0" i="0" u="none" strike="noStrike">
                          <a:solidFill>
                            <a:schemeClr val="bg1">
                              <a:lumMod val="50000"/>
                            </a:schemeClr>
                          </a:solidFill>
                          <a:effectLst/>
                          <a:latin typeface="Calibri"/>
                        </a:rPr>
                        <a:t>Suf</a:t>
                      </a:r>
                    </a:p>
                  </a:txBody>
                  <a:tcPr marL="9525" marR="9525" marT="9523" marB="0" anchor="ctr"/>
                </a:tc>
                <a:tc>
                  <a:txBody>
                    <a:bodyPr/>
                    <a:lstStyle/>
                    <a:p>
                      <a:pPr algn="ctr" rtl="0" fontAlgn="ctr"/>
                      <a:r>
                        <a:rPr lang="en-US" sz="1000" b="1" i="0" u="none" strike="noStrike">
                          <a:solidFill>
                            <a:schemeClr val="tx1"/>
                          </a:solidFill>
                          <a:effectLst/>
                          <a:latin typeface="Calibri"/>
                        </a:rPr>
                        <a:t>Addr</a:t>
                      </a:r>
                    </a:p>
                  </a:txBody>
                  <a:tcPr marL="9525" marR="9525" marT="9523" marB="0" anchor="ctr"/>
                </a:tc>
                <a:tc>
                  <a:txBody>
                    <a:bodyPr/>
                    <a:lstStyle/>
                    <a:p>
                      <a:pPr algn="ctr" rtl="0" fontAlgn="ctr"/>
                      <a:r>
                        <a:rPr lang="en-US" sz="1000" b="1" i="0" u="none" strike="noStrike">
                          <a:solidFill>
                            <a:schemeClr val="tx1"/>
                          </a:solidFill>
                          <a:effectLst/>
                          <a:latin typeface="Calibri"/>
                        </a:rPr>
                        <a:t>City</a:t>
                      </a:r>
                    </a:p>
                  </a:txBody>
                  <a:tcPr marL="9525" marR="9525" marT="9523" marB="0" anchor="ctr"/>
                </a:tc>
                <a:tc>
                  <a:txBody>
                    <a:bodyPr/>
                    <a:lstStyle/>
                    <a:p>
                      <a:pPr algn="ctr" rtl="0" fontAlgn="ctr"/>
                      <a:r>
                        <a:rPr lang="en-US" sz="1000" b="1" i="0" u="none" strike="noStrike">
                          <a:solidFill>
                            <a:schemeClr val="tx1"/>
                          </a:solidFill>
                          <a:effectLst/>
                          <a:latin typeface="Calibri"/>
                        </a:rPr>
                        <a:t>St</a:t>
                      </a:r>
                    </a:p>
                  </a:txBody>
                  <a:tcPr marL="9525" marR="9525" marT="9523" marB="0" anchor="ctr"/>
                </a:tc>
                <a:tc>
                  <a:txBody>
                    <a:bodyPr/>
                    <a:lstStyle/>
                    <a:p>
                      <a:pPr algn="ctr" rtl="0" fontAlgn="ctr"/>
                      <a:r>
                        <a:rPr lang="en-US" sz="1000" b="1" i="0" u="none" strike="noStrike" dirty="0">
                          <a:solidFill>
                            <a:schemeClr val="tx1"/>
                          </a:solidFill>
                          <a:effectLst/>
                          <a:latin typeface="Calibri"/>
                        </a:rPr>
                        <a:t>Zip</a:t>
                      </a:r>
                    </a:p>
                  </a:txBody>
                  <a:tcPr marL="9525" marR="9525" marT="9523" marB="0" anchor="ctr"/>
                </a:tc>
              </a:tr>
              <a:tr h="645759">
                <a:tc>
                  <a:txBody>
                    <a:bodyPr/>
                    <a:lstStyle/>
                    <a:p>
                      <a:pPr algn="ctr"/>
                      <a:endParaRPr lang="en-US" sz="1000" b="0" dirty="0"/>
                    </a:p>
                  </a:txBody>
                  <a:tcPr marT="45710" marB="45710"/>
                </a:tc>
                <a:tc>
                  <a:txBody>
                    <a:bodyPr/>
                    <a:lstStyle/>
                    <a:p>
                      <a:pPr algn="ctr" rtl="0" fontAlgn="ctr"/>
                      <a:r>
                        <a:rPr lang="en-US" sz="1000" b="1" i="0" u="none" strike="noStrike" dirty="0">
                          <a:solidFill>
                            <a:srgbClr val="000000"/>
                          </a:solidFill>
                          <a:effectLst/>
                          <a:latin typeface="Calibri"/>
                        </a:rPr>
                        <a:t>MOAA Membership #</a:t>
                      </a:r>
                    </a:p>
                  </a:txBody>
                  <a:tcPr marL="9525" marR="9525" marT="9523" marB="0" anchor="ctr"/>
                </a:tc>
                <a:tc>
                  <a:txBody>
                    <a:bodyPr/>
                    <a:lstStyle/>
                    <a:p>
                      <a:pPr algn="ctr" rtl="0" fontAlgn="ctr"/>
                      <a:r>
                        <a:rPr lang="en-US" sz="1000" b="0" i="0" u="none" strike="noStrike">
                          <a:solidFill>
                            <a:schemeClr val="bg1">
                              <a:lumMod val="50000"/>
                            </a:schemeClr>
                          </a:solidFill>
                          <a:effectLst/>
                          <a:latin typeface="Calibri"/>
                        </a:rPr>
                        <a:t>Mr, Mrs, Dr, etc.</a:t>
                      </a:r>
                    </a:p>
                  </a:txBody>
                  <a:tcPr marL="9525" marR="9525" marT="9523" marB="0" anchor="ctr"/>
                </a:tc>
                <a:tc>
                  <a:txBody>
                    <a:bodyPr/>
                    <a:lstStyle/>
                    <a:p>
                      <a:pPr algn="ctr" rtl="0" fontAlgn="ctr"/>
                      <a:r>
                        <a:rPr lang="en-US" sz="1000" b="1" i="0" u="none" strike="noStrike" dirty="0">
                          <a:solidFill>
                            <a:srgbClr val="000000"/>
                          </a:solidFill>
                          <a:effectLst/>
                          <a:latin typeface="Calibri"/>
                        </a:rPr>
                        <a:t>Last Name</a:t>
                      </a:r>
                    </a:p>
                  </a:txBody>
                  <a:tcPr marL="9525" marR="9525" marT="9523" marB="0" anchor="ctr"/>
                </a:tc>
                <a:tc>
                  <a:txBody>
                    <a:bodyPr/>
                    <a:lstStyle/>
                    <a:p>
                      <a:pPr algn="ctr" rtl="0" fontAlgn="ctr"/>
                      <a:r>
                        <a:rPr lang="en-US" sz="1000" b="1" i="0" u="none" strike="noStrike" dirty="0">
                          <a:solidFill>
                            <a:srgbClr val="000000"/>
                          </a:solidFill>
                          <a:effectLst/>
                          <a:latin typeface="Calibri"/>
                        </a:rPr>
                        <a:t>First Name</a:t>
                      </a:r>
                    </a:p>
                  </a:txBody>
                  <a:tcPr marL="9525" marR="9525" marT="9523" marB="0" anchor="ctr"/>
                </a:tc>
                <a:tc>
                  <a:txBody>
                    <a:bodyPr/>
                    <a:lstStyle/>
                    <a:p>
                      <a:pPr algn="ctr" rtl="0" fontAlgn="ctr"/>
                      <a:r>
                        <a:rPr lang="en-US" sz="1000" b="1" i="0" u="none" strike="noStrike" dirty="0">
                          <a:solidFill>
                            <a:srgbClr val="000000"/>
                          </a:solidFill>
                          <a:effectLst/>
                          <a:latin typeface="Calibri"/>
                        </a:rPr>
                        <a:t>Middle Initial (no period)</a:t>
                      </a:r>
                    </a:p>
                  </a:txBody>
                  <a:tcPr marL="9525" marR="9525" marT="9523" marB="0" anchor="ctr"/>
                </a:tc>
                <a:tc>
                  <a:txBody>
                    <a:bodyPr/>
                    <a:lstStyle/>
                    <a:p>
                      <a:pPr algn="ctr" rtl="0" fontAlgn="ctr"/>
                      <a:r>
                        <a:rPr lang="en-US" sz="1000" b="0" i="0" u="none" strike="noStrike" dirty="0">
                          <a:solidFill>
                            <a:schemeClr val="bg1">
                              <a:lumMod val="50000"/>
                            </a:schemeClr>
                          </a:solidFill>
                          <a:effectLst/>
                          <a:latin typeface="Calibri"/>
                        </a:rPr>
                        <a:t>Jr, III, </a:t>
                      </a:r>
                      <a:r>
                        <a:rPr lang="en-US" sz="1000" b="0" i="0" u="none" strike="noStrike" dirty="0" err="1">
                          <a:solidFill>
                            <a:schemeClr val="bg1">
                              <a:lumMod val="50000"/>
                            </a:schemeClr>
                          </a:solidFill>
                          <a:effectLst/>
                          <a:latin typeface="Calibri"/>
                        </a:rPr>
                        <a:t>Esq</a:t>
                      </a:r>
                      <a:r>
                        <a:rPr lang="en-US" sz="1000" b="0" i="0" u="none" strike="noStrike" dirty="0">
                          <a:solidFill>
                            <a:schemeClr val="bg1">
                              <a:lumMod val="50000"/>
                            </a:schemeClr>
                          </a:solidFill>
                          <a:effectLst/>
                          <a:latin typeface="Calibri"/>
                        </a:rPr>
                        <a:t>, etc.</a:t>
                      </a:r>
                    </a:p>
                  </a:txBody>
                  <a:tcPr marL="9525" marR="9525" marT="9523" marB="0" anchor="ctr"/>
                </a:tc>
                <a:tc>
                  <a:txBody>
                    <a:bodyPr/>
                    <a:lstStyle/>
                    <a:p>
                      <a:pPr algn="ctr" rtl="0" fontAlgn="ctr"/>
                      <a:r>
                        <a:rPr lang="en-US" sz="1000" b="1" i="0" u="none" strike="noStrike">
                          <a:solidFill>
                            <a:srgbClr val="000000"/>
                          </a:solidFill>
                          <a:effectLst/>
                          <a:latin typeface="Calibri"/>
                        </a:rPr>
                        <a:t>Street Address</a:t>
                      </a:r>
                    </a:p>
                  </a:txBody>
                  <a:tcPr marL="9525" marR="9525" marT="9523" marB="0" anchor="ctr"/>
                </a:tc>
                <a:tc>
                  <a:txBody>
                    <a:bodyPr/>
                    <a:lstStyle/>
                    <a:p>
                      <a:pPr algn="ctr" rtl="0" fontAlgn="ctr"/>
                      <a:r>
                        <a:rPr lang="en-US" sz="1000" b="1" i="0" u="none" strike="noStrike" dirty="0">
                          <a:solidFill>
                            <a:srgbClr val="000000"/>
                          </a:solidFill>
                          <a:effectLst/>
                          <a:latin typeface="Calibri"/>
                        </a:rPr>
                        <a:t>City</a:t>
                      </a:r>
                    </a:p>
                  </a:txBody>
                  <a:tcPr marL="9525" marR="9525" marT="9523" marB="0" anchor="ctr"/>
                </a:tc>
                <a:tc>
                  <a:txBody>
                    <a:bodyPr/>
                    <a:lstStyle/>
                    <a:p>
                      <a:pPr algn="ctr" rtl="0" fontAlgn="ctr"/>
                      <a:r>
                        <a:rPr lang="en-US" sz="1000" b="1" i="0" u="none" strike="noStrike">
                          <a:solidFill>
                            <a:srgbClr val="000000"/>
                          </a:solidFill>
                          <a:effectLst/>
                          <a:latin typeface="Calibri"/>
                        </a:rPr>
                        <a:t>State</a:t>
                      </a:r>
                    </a:p>
                  </a:txBody>
                  <a:tcPr marL="9525" marR="9525" marT="9523" marB="0" anchor="ctr"/>
                </a:tc>
                <a:tc>
                  <a:txBody>
                    <a:bodyPr/>
                    <a:lstStyle/>
                    <a:p>
                      <a:pPr algn="ctr" rtl="0" fontAlgn="ctr"/>
                      <a:r>
                        <a:rPr lang="en-US" sz="1000" b="1" i="0" u="none" strike="noStrike" dirty="0">
                          <a:solidFill>
                            <a:srgbClr val="000000"/>
                          </a:solidFill>
                          <a:effectLst/>
                          <a:latin typeface="Calibri"/>
                        </a:rPr>
                        <a:t>5 digit zip code</a:t>
                      </a:r>
                    </a:p>
                  </a:txBody>
                  <a:tcPr marL="9525" marR="9525" marT="9523" marB="0" anchor="ctr"/>
                </a:tc>
              </a:tr>
              <a:tr h="489136">
                <a:tc>
                  <a:txBody>
                    <a:bodyPr/>
                    <a:lstStyle/>
                    <a:p>
                      <a:pPr algn="ctr"/>
                      <a:endParaRPr lang="en-US" sz="1000" b="0" dirty="0"/>
                    </a:p>
                  </a:txBody>
                  <a:tcPr marT="45710" marB="45710"/>
                </a:tc>
                <a:tc>
                  <a:txBody>
                    <a:bodyPr/>
                    <a:lstStyle/>
                    <a:p>
                      <a:pPr algn="ctr" rtl="0" fontAlgn="ctr"/>
                      <a:r>
                        <a:rPr lang="en-US" sz="1000" b="1" i="0" u="none" strike="noStrike" dirty="0">
                          <a:solidFill>
                            <a:srgbClr val="000000"/>
                          </a:solidFill>
                          <a:effectLst/>
                          <a:latin typeface="Calibri"/>
                        </a:rPr>
                        <a:t>1234567</a:t>
                      </a:r>
                    </a:p>
                  </a:txBody>
                  <a:tcPr marL="9525" marR="9525" marT="9523" marB="0" anchor="ctr"/>
                </a:tc>
                <a:tc>
                  <a:txBody>
                    <a:bodyPr/>
                    <a:lstStyle/>
                    <a:p>
                      <a:pPr algn="ctr" fontAlgn="t"/>
                      <a:r>
                        <a:rPr lang="en-US" sz="1000" b="0" i="0" u="none" strike="noStrike" dirty="0">
                          <a:solidFill>
                            <a:schemeClr val="bg1">
                              <a:lumMod val="50000"/>
                            </a:schemeClr>
                          </a:solidFill>
                          <a:effectLst/>
                          <a:latin typeface="Arial"/>
                        </a:rPr>
                        <a:t> </a:t>
                      </a:r>
                    </a:p>
                  </a:txBody>
                  <a:tcPr marL="9525" marR="9525" marT="9523" marB="0"/>
                </a:tc>
                <a:tc>
                  <a:txBody>
                    <a:bodyPr/>
                    <a:lstStyle/>
                    <a:p>
                      <a:pPr algn="ctr" rtl="0" fontAlgn="ctr"/>
                      <a:r>
                        <a:rPr lang="en-US" sz="1000" b="1" i="0" u="none" strike="noStrike" dirty="0">
                          <a:solidFill>
                            <a:srgbClr val="000000"/>
                          </a:solidFill>
                          <a:effectLst/>
                          <a:latin typeface="Calibri"/>
                        </a:rPr>
                        <a:t>Wright</a:t>
                      </a:r>
                    </a:p>
                  </a:txBody>
                  <a:tcPr marL="9525" marR="9525" marT="9523" marB="0" anchor="ctr"/>
                </a:tc>
                <a:tc>
                  <a:txBody>
                    <a:bodyPr/>
                    <a:lstStyle/>
                    <a:p>
                      <a:pPr algn="ctr" rtl="0" fontAlgn="ctr"/>
                      <a:r>
                        <a:rPr lang="en-US" sz="1000" b="1" i="0" u="none" strike="noStrike" dirty="0">
                          <a:solidFill>
                            <a:srgbClr val="000000"/>
                          </a:solidFill>
                          <a:effectLst/>
                          <a:latin typeface="Calibri"/>
                        </a:rPr>
                        <a:t>William</a:t>
                      </a:r>
                    </a:p>
                  </a:txBody>
                  <a:tcPr marL="9525" marR="9525" marT="9523" marB="0" anchor="ctr"/>
                </a:tc>
                <a:tc>
                  <a:txBody>
                    <a:bodyPr/>
                    <a:lstStyle/>
                    <a:p>
                      <a:pPr algn="ctr" rtl="0" fontAlgn="ctr"/>
                      <a:r>
                        <a:rPr lang="en-US" sz="1000" b="1" i="0" u="none" strike="noStrike" dirty="0">
                          <a:solidFill>
                            <a:srgbClr val="000000"/>
                          </a:solidFill>
                          <a:effectLst/>
                          <a:latin typeface="Calibri"/>
                        </a:rPr>
                        <a:t>B</a:t>
                      </a:r>
                    </a:p>
                  </a:txBody>
                  <a:tcPr marL="9525" marR="9525" marT="9523" marB="0" anchor="ctr"/>
                </a:tc>
                <a:tc>
                  <a:txBody>
                    <a:bodyPr/>
                    <a:lstStyle/>
                    <a:p>
                      <a:pPr algn="ctr" fontAlgn="t"/>
                      <a:r>
                        <a:rPr lang="en-US" sz="1000" b="0" i="0" u="none" strike="noStrike" dirty="0">
                          <a:solidFill>
                            <a:schemeClr val="bg1">
                              <a:lumMod val="50000"/>
                            </a:schemeClr>
                          </a:solidFill>
                          <a:effectLst/>
                          <a:latin typeface="Arial"/>
                        </a:rPr>
                        <a:t> </a:t>
                      </a:r>
                    </a:p>
                  </a:txBody>
                  <a:tcPr marL="9525" marR="9525" marT="9523" marB="0"/>
                </a:tc>
                <a:tc>
                  <a:txBody>
                    <a:bodyPr/>
                    <a:lstStyle/>
                    <a:p>
                      <a:pPr algn="ctr" rtl="0" fontAlgn="ctr"/>
                      <a:r>
                        <a:rPr lang="en-US" sz="1000" b="1" i="0" u="none" strike="noStrike" dirty="0">
                          <a:solidFill>
                            <a:srgbClr val="000000"/>
                          </a:solidFill>
                          <a:effectLst/>
                          <a:latin typeface="Calibri"/>
                        </a:rPr>
                        <a:t>201 </a:t>
                      </a:r>
                      <a:r>
                        <a:rPr lang="en-US" sz="1000" b="1" i="0" u="none" strike="noStrike" dirty="0" smtClean="0">
                          <a:solidFill>
                            <a:srgbClr val="000000"/>
                          </a:solidFill>
                          <a:effectLst/>
                          <a:latin typeface="Calibri"/>
                        </a:rPr>
                        <a:t>N </a:t>
                      </a:r>
                      <a:r>
                        <a:rPr lang="en-US" sz="1000" b="1" i="0" u="none" strike="noStrike" dirty="0">
                          <a:solidFill>
                            <a:srgbClr val="000000"/>
                          </a:solidFill>
                          <a:effectLst/>
                          <a:latin typeface="Calibri"/>
                        </a:rPr>
                        <a:t>Washington </a:t>
                      </a:r>
                      <a:r>
                        <a:rPr lang="en-US" sz="1000" b="1" i="0" u="none" strike="noStrike" dirty="0" smtClean="0">
                          <a:solidFill>
                            <a:srgbClr val="000000"/>
                          </a:solidFill>
                          <a:effectLst/>
                          <a:latin typeface="Calibri"/>
                        </a:rPr>
                        <a:t>St</a:t>
                      </a:r>
                      <a:endParaRPr lang="en-US" sz="1000" b="1" i="0" u="none" strike="noStrike" dirty="0">
                        <a:solidFill>
                          <a:srgbClr val="000000"/>
                        </a:solidFill>
                        <a:effectLst/>
                        <a:latin typeface="Calibri"/>
                      </a:endParaRPr>
                    </a:p>
                  </a:txBody>
                  <a:tcPr marL="9525" marR="9525" marT="9523" marB="0" anchor="ctr"/>
                </a:tc>
                <a:tc>
                  <a:txBody>
                    <a:bodyPr/>
                    <a:lstStyle/>
                    <a:p>
                      <a:pPr algn="ctr" rtl="0" fontAlgn="ctr"/>
                      <a:r>
                        <a:rPr lang="en-US" sz="1000" b="1" i="0" u="none" strike="noStrike" dirty="0">
                          <a:solidFill>
                            <a:srgbClr val="000000"/>
                          </a:solidFill>
                          <a:effectLst/>
                          <a:latin typeface="Calibri"/>
                        </a:rPr>
                        <a:t>Alexandria</a:t>
                      </a:r>
                    </a:p>
                  </a:txBody>
                  <a:tcPr marL="9525" marR="9525" marT="9523" marB="0" anchor="ctr"/>
                </a:tc>
                <a:tc>
                  <a:txBody>
                    <a:bodyPr/>
                    <a:lstStyle/>
                    <a:p>
                      <a:pPr algn="ctr" rtl="0" fontAlgn="ctr"/>
                      <a:r>
                        <a:rPr lang="en-US" sz="1000" b="1" i="0" u="none" strike="noStrike" dirty="0">
                          <a:solidFill>
                            <a:srgbClr val="000000"/>
                          </a:solidFill>
                          <a:effectLst/>
                          <a:latin typeface="Calibri"/>
                        </a:rPr>
                        <a:t>VA</a:t>
                      </a:r>
                    </a:p>
                  </a:txBody>
                  <a:tcPr marL="9525" marR="9525" marT="9523" marB="0" anchor="ctr"/>
                </a:tc>
                <a:tc>
                  <a:txBody>
                    <a:bodyPr/>
                    <a:lstStyle/>
                    <a:p>
                      <a:pPr algn="ctr" rtl="0" fontAlgn="ctr"/>
                      <a:r>
                        <a:rPr lang="en-US" sz="1000" b="1" i="0" u="none" strike="noStrike" dirty="0">
                          <a:solidFill>
                            <a:srgbClr val="000000"/>
                          </a:solidFill>
                          <a:effectLst/>
                          <a:latin typeface="Calibri"/>
                        </a:rPr>
                        <a:t>22314</a:t>
                      </a:r>
                    </a:p>
                  </a:txBody>
                  <a:tcPr marL="9525" marR="9525" marT="9523"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79119081"/>
              </p:ext>
            </p:extLst>
          </p:nvPr>
        </p:nvGraphicFramePr>
        <p:xfrm>
          <a:off x="304800" y="2286000"/>
          <a:ext cx="8534399" cy="2387601"/>
        </p:xfrm>
        <a:graphic>
          <a:graphicData uri="http://schemas.openxmlformats.org/drawingml/2006/table">
            <a:tbl>
              <a:tblPr firstRow="1" bandRow="1">
                <a:tableStyleId>{69CF1AB2-1976-4502-BF36-3FF5EA218861}</a:tableStyleId>
              </a:tblPr>
              <a:tblGrid>
                <a:gridCol w="305345"/>
                <a:gridCol w="916036"/>
                <a:gridCol w="1217019"/>
                <a:gridCol w="767725"/>
                <a:gridCol w="763363"/>
                <a:gridCol w="1059712"/>
                <a:gridCol w="762000"/>
                <a:gridCol w="1143000"/>
                <a:gridCol w="746759"/>
                <a:gridCol w="853440"/>
              </a:tblGrid>
              <a:tr h="414847">
                <a:tc>
                  <a:txBody>
                    <a:bodyPr/>
                    <a:lstStyle/>
                    <a:p>
                      <a:pPr algn="ctr"/>
                      <a:endParaRPr lang="en-US" sz="1100" b="0" dirty="0"/>
                    </a:p>
                  </a:txBody>
                  <a:tcPr marT="45747" marB="45747">
                    <a:solidFill>
                      <a:schemeClr val="bg1"/>
                    </a:solidFill>
                  </a:tcPr>
                </a:tc>
                <a:tc>
                  <a:txBody>
                    <a:bodyPr/>
                    <a:lstStyle/>
                    <a:p>
                      <a:pPr algn="ctr"/>
                      <a:r>
                        <a:rPr lang="en-US" sz="1600" b="1" dirty="0" smtClean="0"/>
                        <a:t>K</a:t>
                      </a:r>
                      <a:endParaRPr lang="en-US" sz="1600" b="1" dirty="0"/>
                    </a:p>
                  </a:txBody>
                  <a:tcPr marT="45747" marB="45747"/>
                </a:tc>
                <a:tc>
                  <a:txBody>
                    <a:bodyPr/>
                    <a:lstStyle/>
                    <a:p>
                      <a:pPr algn="ctr"/>
                      <a:r>
                        <a:rPr lang="en-US" sz="1100" b="1" dirty="0" smtClean="0"/>
                        <a:t>L</a:t>
                      </a:r>
                      <a:endParaRPr lang="en-US" sz="1100" b="1" dirty="0"/>
                    </a:p>
                  </a:txBody>
                  <a:tcPr marT="45747" marB="45747"/>
                </a:tc>
                <a:tc>
                  <a:txBody>
                    <a:bodyPr/>
                    <a:lstStyle/>
                    <a:p>
                      <a:pPr algn="ctr"/>
                      <a:r>
                        <a:rPr lang="en-US" sz="1600" b="1" dirty="0" smtClean="0"/>
                        <a:t>M</a:t>
                      </a:r>
                      <a:endParaRPr lang="en-US" sz="1600" b="1" dirty="0"/>
                    </a:p>
                  </a:txBody>
                  <a:tcPr marT="45747" marB="45747"/>
                </a:tc>
                <a:tc>
                  <a:txBody>
                    <a:bodyPr/>
                    <a:lstStyle/>
                    <a:p>
                      <a:pPr algn="ctr"/>
                      <a:r>
                        <a:rPr lang="en-US" sz="1100" b="0" dirty="0" smtClean="0">
                          <a:solidFill>
                            <a:schemeClr val="bg1">
                              <a:lumMod val="50000"/>
                            </a:schemeClr>
                          </a:solidFill>
                        </a:rPr>
                        <a:t>N</a:t>
                      </a:r>
                      <a:endParaRPr lang="en-US" sz="1100" b="0" dirty="0">
                        <a:solidFill>
                          <a:schemeClr val="bg1">
                            <a:lumMod val="50000"/>
                          </a:schemeClr>
                        </a:solidFill>
                      </a:endParaRPr>
                    </a:p>
                  </a:txBody>
                  <a:tcPr marT="45747" marB="45747"/>
                </a:tc>
                <a:tc>
                  <a:txBody>
                    <a:bodyPr/>
                    <a:lstStyle/>
                    <a:p>
                      <a:pPr algn="ctr"/>
                      <a:r>
                        <a:rPr lang="en-US" sz="1600" b="1" dirty="0" smtClean="0"/>
                        <a:t>O</a:t>
                      </a:r>
                      <a:endParaRPr lang="en-US" sz="1600" b="1" dirty="0"/>
                    </a:p>
                  </a:txBody>
                  <a:tcPr marT="45747" marB="45747"/>
                </a:tc>
                <a:tc>
                  <a:txBody>
                    <a:bodyPr/>
                    <a:lstStyle/>
                    <a:p>
                      <a:pPr algn="ctr"/>
                      <a:r>
                        <a:rPr lang="en-US" sz="1600" b="1" dirty="0" smtClean="0"/>
                        <a:t>P</a:t>
                      </a:r>
                      <a:endParaRPr lang="en-US" sz="1600" b="1" dirty="0"/>
                    </a:p>
                  </a:txBody>
                  <a:tcPr marT="45747" marB="45747"/>
                </a:tc>
                <a:tc>
                  <a:txBody>
                    <a:bodyPr/>
                    <a:lstStyle/>
                    <a:p>
                      <a:pPr algn="ctr"/>
                      <a:r>
                        <a:rPr lang="en-US" sz="1600" b="1" dirty="0" smtClean="0"/>
                        <a:t>Q</a:t>
                      </a:r>
                      <a:endParaRPr lang="en-US" sz="1600" b="1" dirty="0"/>
                    </a:p>
                  </a:txBody>
                  <a:tcPr marT="45747" marB="45747"/>
                </a:tc>
                <a:tc>
                  <a:txBody>
                    <a:bodyPr/>
                    <a:lstStyle/>
                    <a:p>
                      <a:pPr algn="ctr"/>
                      <a:r>
                        <a:rPr lang="en-US" sz="1100" b="0" dirty="0" smtClean="0">
                          <a:solidFill>
                            <a:schemeClr val="bg1">
                              <a:lumMod val="50000"/>
                            </a:schemeClr>
                          </a:solidFill>
                        </a:rPr>
                        <a:t>R</a:t>
                      </a:r>
                      <a:endParaRPr lang="en-US" sz="1100" b="0" dirty="0">
                        <a:solidFill>
                          <a:schemeClr val="bg1">
                            <a:lumMod val="50000"/>
                          </a:schemeClr>
                        </a:solidFill>
                      </a:endParaRPr>
                    </a:p>
                  </a:txBody>
                  <a:tcPr marT="45747" marB="45747"/>
                </a:tc>
                <a:tc>
                  <a:txBody>
                    <a:bodyPr/>
                    <a:lstStyle/>
                    <a:p>
                      <a:pPr algn="ctr"/>
                      <a:r>
                        <a:rPr lang="en-US" sz="1600" b="1" dirty="0" smtClean="0"/>
                        <a:t>S</a:t>
                      </a:r>
                      <a:endParaRPr lang="en-US" sz="1600" b="1" dirty="0"/>
                    </a:p>
                  </a:txBody>
                  <a:tcPr marT="45747" marB="45747"/>
                </a:tc>
              </a:tr>
              <a:tr h="414847">
                <a:tc>
                  <a:txBody>
                    <a:bodyPr/>
                    <a:lstStyle/>
                    <a:p>
                      <a:pPr algn="ctr"/>
                      <a:endParaRPr lang="en-US" sz="1100" b="0" dirty="0"/>
                    </a:p>
                  </a:txBody>
                  <a:tcPr marT="45747" marB="45747"/>
                </a:tc>
                <a:tc>
                  <a:txBody>
                    <a:bodyPr/>
                    <a:lstStyle/>
                    <a:p>
                      <a:pPr algn="ctr"/>
                      <a:r>
                        <a:rPr lang="en-US" sz="1100" b="1" dirty="0" smtClean="0"/>
                        <a:t>Rank</a:t>
                      </a:r>
                      <a:endParaRPr lang="en-US" sz="1100" b="1" dirty="0"/>
                    </a:p>
                  </a:txBody>
                  <a:tcPr marT="45747" marB="45747"/>
                </a:tc>
                <a:tc>
                  <a:txBody>
                    <a:bodyPr/>
                    <a:lstStyle/>
                    <a:p>
                      <a:pPr algn="ctr"/>
                      <a:r>
                        <a:rPr lang="en-US" sz="1100" b="1" dirty="0" smtClean="0"/>
                        <a:t>Comp</a:t>
                      </a:r>
                      <a:endParaRPr lang="en-US" sz="1100" b="1" dirty="0"/>
                    </a:p>
                  </a:txBody>
                  <a:tcPr marT="45747" marB="45747"/>
                </a:tc>
                <a:tc>
                  <a:txBody>
                    <a:bodyPr/>
                    <a:lstStyle/>
                    <a:p>
                      <a:pPr algn="ctr"/>
                      <a:r>
                        <a:rPr lang="en-US" sz="1100" b="1" dirty="0" err="1" smtClean="0"/>
                        <a:t>Serv</a:t>
                      </a:r>
                      <a:endParaRPr lang="en-US" sz="1100" b="1" dirty="0"/>
                    </a:p>
                  </a:txBody>
                  <a:tcPr marT="45747" marB="45747"/>
                </a:tc>
                <a:tc>
                  <a:txBody>
                    <a:bodyPr/>
                    <a:lstStyle/>
                    <a:p>
                      <a:pPr algn="ctr"/>
                      <a:r>
                        <a:rPr lang="en-US" sz="1100" b="0" dirty="0" smtClean="0">
                          <a:solidFill>
                            <a:schemeClr val="bg1">
                              <a:lumMod val="50000"/>
                            </a:schemeClr>
                          </a:solidFill>
                        </a:rPr>
                        <a:t>SSN</a:t>
                      </a:r>
                      <a:endParaRPr lang="en-US" sz="1100" b="0" dirty="0">
                        <a:solidFill>
                          <a:schemeClr val="bg1">
                            <a:lumMod val="50000"/>
                          </a:schemeClr>
                        </a:solidFill>
                      </a:endParaRPr>
                    </a:p>
                  </a:txBody>
                  <a:tcPr marT="45747" marB="45747"/>
                </a:tc>
                <a:tc>
                  <a:txBody>
                    <a:bodyPr/>
                    <a:lstStyle/>
                    <a:p>
                      <a:pPr algn="ctr"/>
                      <a:r>
                        <a:rPr lang="en-US" sz="1100" b="1" dirty="0" smtClean="0"/>
                        <a:t>Phone</a:t>
                      </a:r>
                      <a:endParaRPr lang="en-US" sz="1100" b="1" dirty="0"/>
                    </a:p>
                  </a:txBody>
                  <a:tcPr marT="45747" marB="45747"/>
                </a:tc>
                <a:tc>
                  <a:txBody>
                    <a:bodyPr/>
                    <a:lstStyle/>
                    <a:p>
                      <a:pPr algn="ctr"/>
                      <a:r>
                        <a:rPr lang="en-US" sz="1100" b="1" dirty="0" smtClean="0"/>
                        <a:t>MAS</a:t>
                      </a:r>
                      <a:endParaRPr lang="en-US" sz="1100" b="1" dirty="0"/>
                    </a:p>
                  </a:txBody>
                  <a:tcPr marT="45747" marB="45747"/>
                </a:tc>
                <a:tc>
                  <a:txBody>
                    <a:bodyPr/>
                    <a:lstStyle/>
                    <a:p>
                      <a:pPr algn="ctr"/>
                      <a:r>
                        <a:rPr lang="en-US" sz="1100" b="1" dirty="0" smtClean="0"/>
                        <a:t>Email</a:t>
                      </a:r>
                      <a:endParaRPr lang="en-US" sz="1100" b="1" dirty="0"/>
                    </a:p>
                  </a:txBody>
                  <a:tcPr marT="45747" marB="45747"/>
                </a:tc>
                <a:tc>
                  <a:txBody>
                    <a:bodyPr/>
                    <a:lstStyle/>
                    <a:p>
                      <a:pPr algn="ctr"/>
                      <a:r>
                        <a:rPr lang="en-US" sz="1100" b="0" dirty="0" err="1" smtClean="0">
                          <a:solidFill>
                            <a:schemeClr val="bg1">
                              <a:lumMod val="50000"/>
                            </a:schemeClr>
                          </a:solidFill>
                        </a:rPr>
                        <a:t>Bday</a:t>
                      </a:r>
                      <a:endParaRPr lang="en-US" sz="1100" b="0" dirty="0">
                        <a:solidFill>
                          <a:schemeClr val="bg1">
                            <a:lumMod val="50000"/>
                          </a:schemeClr>
                        </a:solidFill>
                      </a:endParaRPr>
                    </a:p>
                  </a:txBody>
                  <a:tcPr marT="45747" marB="45747"/>
                </a:tc>
                <a:tc>
                  <a:txBody>
                    <a:bodyPr/>
                    <a:lstStyle/>
                    <a:p>
                      <a:pPr algn="ctr"/>
                      <a:r>
                        <a:rPr lang="en-US" sz="1100" b="1" dirty="0" err="1" smtClean="0"/>
                        <a:t>Pos</a:t>
                      </a:r>
                      <a:endParaRPr lang="en-US" sz="1100" b="1" dirty="0"/>
                    </a:p>
                  </a:txBody>
                  <a:tcPr marT="45747" marB="45747"/>
                </a:tc>
              </a:tr>
              <a:tr h="1097598">
                <a:tc>
                  <a:txBody>
                    <a:bodyPr/>
                    <a:lstStyle/>
                    <a:p>
                      <a:pPr algn="ctr"/>
                      <a:endParaRPr lang="en-US" sz="1100" b="0" dirty="0"/>
                    </a:p>
                  </a:txBody>
                  <a:tcPr marT="45747" marB="45747"/>
                </a:tc>
                <a:tc>
                  <a:txBody>
                    <a:bodyPr/>
                    <a:lstStyle/>
                    <a:p>
                      <a:pPr algn="ctr"/>
                      <a:r>
                        <a:rPr lang="en-US" sz="1100" b="1" dirty="0" smtClean="0"/>
                        <a:t>Rank abbreviation</a:t>
                      </a:r>
                      <a:endParaRPr lang="en-US" sz="1100" b="1" dirty="0"/>
                    </a:p>
                  </a:txBody>
                  <a:tcPr marT="45747" marB="45747"/>
                </a:tc>
                <a:tc>
                  <a:txBody>
                    <a:bodyPr/>
                    <a:lstStyle/>
                    <a:p>
                      <a:pPr algn="ctr"/>
                      <a:r>
                        <a:rPr lang="en-US" sz="1100" b="1" dirty="0" smtClean="0"/>
                        <a:t>Branch component</a:t>
                      </a:r>
                    </a:p>
                    <a:p>
                      <a:pPr algn="ctr"/>
                      <a:r>
                        <a:rPr lang="en-US" sz="1100" b="1" dirty="0" smtClean="0"/>
                        <a:t>(reserve,</a:t>
                      </a:r>
                      <a:r>
                        <a:rPr lang="en-US" sz="1100" b="1" baseline="0" dirty="0" smtClean="0"/>
                        <a:t> </a:t>
                      </a:r>
                      <a:r>
                        <a:rPr lang="en-US" sz="1100" b="1" baseline="0" dirty="0" err="1" smtClean="0"/>
                        <a:t>nat’l</a:t>
                      </a:r>
                      <a:r>
                        <a:rPr lang="en-US" sz="1100" b="1" baseline="0" dirty="0" smtClean="0"/>
                        <a:t> guard)</a:t>
                      </a:r>
                      <a:endParaRPr lang="en-US" sz="1100" b="1" dirty="0"/>
                    </a:p>
                  </a:txBody>
                  <a:tcPr marT="45747" marB="45747"/>
                </a:tc>
                <a:tc>
                  <a:txBody>
                    <a:bodyPr/>
                    <a:lstStyle/>
                    <a:p>
                      <a:pPr algn="ctr"/>
                      <a:r>
                        <a:rPr lang="en-US" sz="1100" b="1" dirty="0" smtClean="0"/>
                        <a:t>Branch</a:t>
                      </a:r>
                      <a:r>
                        <a:rPr lang="en-US" sz="1100" b="1" baseline="0" dirty="0" smtClean="0"/>
                        <a:t> of Service</a:t>
                      </a:r>
                      <a:endParaRPr lang="en-US" sz="1100" b="1" dirty="0"/>
                    </a:p>
                  </a:txBody>
                  <a:tcPr marT="45747" marB="45747"/>
                </a:tc>
                <a:tc>
                  <a:txBody>
                    <a:bodyPr/>
                    <a:lstStyle/>
                    <a:p>
                      <a:pPr algn="ctr"/>
                      <a:r>
                        <a:rPr lang="en-US" sz="1100" b="0" dirty="0" smtClean="0">
                          <a:solidFill>
                            <a:schemeClr val="bg1">
                              <a:lumMod val="50000"/>
                            </a:schemeClr>
                          </a:solidFill>
                        </a:rPr>
                        <a:t>Social security</a:t>
                      </a:r>
                      <a:r>
                        <a:rPr lang="en-US" sz="1100" b="0" baseline="0" dirty="0" smtClean="0">
                          <a:solidFill>
                            <a:schemeClr val="bg1">
                              <a:lumMod val="50000"/>
                            </a:schemeClr>
                          </a:solidFill>
                        </a:rPr>
                        <a:t> # (do not include)</a:t>
                      </a:r>
                      <a:endParaRPr lang="en-US" sz="1100" b="0" dirty="0">
                        <a:solidFill>
                          <a:schemeClr val="bg1">
                            <a:lumMod val="50000"/>
                          </a:schemeClr>
                        </a:solidFill>
                      </a:endParaRPr>
                    </a:p>
                  </a:txBody>
                  <a:tcPr marT="45747" marB="45747"/>
                </a:tc>
                <a:tc>
                  <a:txBody>
                    <a:bodyPr/>
                    <a:lstStyle/>
                    <a:p>
                      <a:pPr algn="ctr"/>
                      <a:r>
                        <a:rPr lang="en-US" sz="1100" b="1" dirty="0" smtClean="0"/>
                        <a:t>Phone number (do not include dashes)</a:t>
                      </a:r>
                      <a:endParaRPr lang="en-US" sz="1100" b="1" dirty="0"/>
                    </a:p>
                  </a:txBody>
                  <a:tcPr marT="45747" marB="45747"/>
                </a:tc>
                <a:tc>
                  <a:txBody>
                    <a:bodyPr/>
                    <a:lstStyle/>
                    <a:p>
                      <a:pPr algn="ctr"/>
                      <a:r>
                        <a:rPr lang="en-US" sz="1100" b="1" dirty="0" smtClean="0"/>
                        <a:t>Military address status</a:t>
                      </a:r>
                      <a:r>
                        <a:rPr lang="en-US" sz="1100" b="1" baseline="0" dirty="0" smtClean="0"/>
                        <a:t> (ACT, FMR or RET)</a:t>
                      </a:r>
                      <a:endParaRPr lang="en-US" sz="1100" b="1" dirty="0"/>
                    </a:p>
                  </a:txBody>
                  <a:tcPr marT="45747" marB="45747"/>
                </a:tc>
                <a:tc>
                  <a:txBody>
                    <a:bodyPr/>
                    <a:lstStyle/>
                    <a:p>
                      <a:pPr algn="ctr"/>
                      <a:r>
                        <a:rPr lang="en-US" sz="1100" b="1" dirty="0" smtClean="0"/>
                        <a:t>Email address</a:t>
                      </a:r>
                      <a:endParaRPr lang="en-US" sz="1100" b="1" dirty="0"/>
                    </a:p>
                  </a:txBody>
                  <a:tcPr marT="45747" marB="45747"/>
                </a:tc>
                <a:tc>
                  <a:txBody>
                    <a:bodyPr/>
                    <a:lstStyle/>
                    <a:p>
                      <a:pPr algn="ctr"/>
                      <a:r>
                        <a:rPr lang="en-US" sz="1100" b="0" dirty="0" smtClean="0">
                          <a:solidFill>
                            <a:schemeClr val="bg1">
                              <a:lumMod val="50000"/>
                            </a:schemeClr>
                          </a:solidFill>
                        </a:rPr>
                        <a:t>Date of birth</a:t>
                      </a:r>
                      <a:endParaRPr lang="en-US" sz="1100" b="0" dirty="0">
                        <a:solidFill>
                          <a:schemeClr val="bg1">
                            <a:lumMod val="50000"/>
                          </a:schemeClr>
                        </a:solidFill>
                      </a:endParaRPr>
                    </a:p>
                  </a:txBody>
                  <a:tcPr marT="45747" marB="45747"/>
                </a:tc>
                <a:tc>
                  <a:txBody>
                    <a:bodyPr/>
                    <a:lstStyle/>
                    <a:p>
                      <a:pPr algn="ctr"/>
                      <a:r>
                        <a:rPr lang="en-US" sz="1100" b="1" dirty="0" smtClean="0"/>
                        <a:t>Position in chapter</a:t>
                      </a:r>
                      <a:endParaRPr lang="en-US" sz="1100" b="1" dirty="0"/>
                    </a:p>
                  </a:txBody>
                  <a:tcPr marT="45747" marB="45747"/>
                </a:tc>
              </a:tr>
              <a:tr h="460309">
                <a:tc>
                  <a:txBody>
                    <a:bodyPr/>
                    <a:lstStyle/>
                    <a:p>
                      <a:pPr algn="ctr"/>
                      <a:endParaRPr lang="en-US" sz="1100" b="0" dirty="0"/>
                    </a:p>
                  </a:txBody>
                  <a:tcPr marT="45747" marB="45747"/>
                </a:tc>
                <a:tc>
                  <a:txBody>
                    <a:bodyPr/>
                    <a:lstStyle/>
                    <a:p>
                      <a:pPr algn="ctr"/>
                      <a:r>
                        <a:rPr lang="en-US" sz="1100" b="1" dirty="0" smtClean="0"/>
                        <a:t>COL</a:t>
                      </a:r>
                      <a:endParaRPr lang="en-US" sz="1100" b="1" dirty="0"/>
                    </a:p>
                  </a:txBody>
                  <a:tcPr marT="45747" marB="45747"/>
                </a:tc>
                <a:tc>
                  <a:txBody>
                    <a:bodyPr/>
                    <a:lstStyle/>
                    <a:p>
                      <a:pPr algn="ctr"/>
                      <a:r>
                        <a:rPr lang="en-US" sz="1100" b="1" dirty="0" smtClean="0"/>
                        <a:t>USA</a:t>
                      </a:r>
                      <a:endParaRPr lang="en-US" sz="1100" b="1" dirty="0"/>
                    </a:p>
                  </a:txBody>
                  <a:tcPr marT="45747" marB="45747"/>
                </a:tc>
                <a:tc>
                  <a:txBody>
                    <a:bodyPr/>
                    <a:lstStyle/>
                    <a:p>
                      <a:pPr algn="ctr"/>
                      <a:r>
                        <a:rPr lang="en-US" sz="1100" b="1" dirty="0" smtClean="0"/>
                        <a:t>USA</a:t>
                      </a:r>
                      <a:endParaRPr lang="en-US" sz="1100" b="1" dirty="0"/>
                    </a:p>
                  </a:txBody>
                  <a:tcPr marT="45747" marB="45747"/>
                </a:tc>
                <a:tc>
                  <a:txBody>
                    <a:bodyPr/>
                    <a:lstStyle/>
                    <a:p>
                      <a:pPr algn="ctr"/>
                      <a:endParaRPr lang="en-US" sz="1100" b="0" dirty="0">
                        <a:solidFill>
                          <a:schemeClr val="bg1">
                            <a:lumMod val="50000"/>
                          </a:schemeClr>
                        </a:solidFill>
                      </a:endParaRPr>
                    </a:p>
                  </a:txBody>
                  <a:tcPr marT="45747" marB="45747"/>
                </a:tc>
                <a:tc>
                  <a:txBody>
                    <a:bodyPr/>
                    <a:lstStyle/>
                    <a:p>
                      <a:pPr algn="ctr"/>
                      <a:r>
                        <a:rPr lang="en-US" sz="1100" b="1" dirty="0" smtClean="0"/>
                        <a:t>8002346622</a:t>
                      </a:r>
                      <a:endParaRPr lang="en-US" sz="1100" b="1" dirty="0"/>
                    </a:p>
                  </a:txBody>
                  <a:tcPr marT="45747" marB="45747"/>
                </a:tc>
                <a:tc>
                  <a:txBody>
                    <a:bodyPr/>
                    <a:lstStyle/>
                    <a:p>
                      <a:pPr algn="ctr"/>
                      <a:r>
                        <a:rPr lang="en-US" sz="1100" b="1" dirty="0" smtClean="0"/>
                        <a:t>RET</a:t>
                      </a:r>
                      <a:endParaRPr lang="en-US" sz="1100" b="1" dirty="0"/>
                    </a:p>
                  </a:txBody>
                  <a:tcPr marT="45747" marB="45747"/>
                </a:tc>
                <a:tc>
                  <a:txBody>
                    <a:bodyPr/>
                    <a:lstStyle/>
                    <a:p>
                      <a:pPr algn="ctr"/>
                      <a:r>
                        <a:rPr lang="en-US" sz="700" b="1" dirty="0" smtClean="0">
                          <a:hlinkClick r:id="rId2"/>
                        </a:rPr>
                        <a:t>chapters@moaa.org</a:t>
                      </a:r>
                      <a:endParaRPr lang="en-US" sz="700" b="1" dirty="0"/>
                    </a:p>
                  </a:txBody>
                  <a:tcPr marT="45747" marB="45747"/>
                </a:tc>
                <a:tc>
                  <a:txBody>
                    <a:bodyPr/>
                    <a:lstStyle/>
                    <a:p>
                      <a:pPr algn="ctr"/>
                      <a:r>
                        <a:rPr lang="en-US" sz="1100" b="0" dirty="0" smtClean="0">
                          <a:solidFill>
                            <a:schemeClr val="bg1">
                              <a:lumMod val="50000"/>
                            </a:schemeClr>
                          </a:solidFill>
                        </a:rPr>
                        <a:t>MM/DD/YYYY</a:t>
                      </a:r>
                      <a:endParaRPr lang="en-US" sz="1100" b="0" dirty="0">
                        <a:solidFill>
                          <a:schemeClr val="bg1">
                            <a:lumMod val="50000"/>
                          </a:schemeClr>
                        </a:solidFill>
                      </a:endParaRPr>
                    </a:p>
                  </a:txBody>
                  <a:tcPr marT="45747" marB="45747"/>
                </a:tc>
                <a:tc>
                  <a:txBody>
                    <a:bodyPr/>
                    <a:lstStyle/>
                    <a:p>
                      <a:pPr algn="ctr"/>
                      <a:r>
                        <a:rPr lang="en-US" sz="1100" b="1" dirty="0" smtClean="0"/>
                        <a:t>MEMB</a:t>
                      </a:r>
                      <a:endParaRPr lang="en-US" sz="1100" b="1" dirty="0"/>
                    </a:p>
                  </a:txBody>
                  <a:tcPr marT="45747" marB="45747"/>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87731457"/>
              </p:ext>
            </p:extLst>
          </p:nvPr>
        </p:nvGraphicFramePr>
        <p:xfrm>
          <a:off x="1524000" y="4876800"/>
          <a:ext cx="6172200" cy="1676400"/>
        </p:xfrm>
        <a:graphic>
          <a:graphicData uri="http://schemas.openxmlformats.org/drawingml/2006/table">
            <a:tbl>
              <a:tblPr firstRow="1" bandRow="1">
                <a:tableStyleId>{69CF1AB2-1976-4502-BF36-3FF5EA218861}</a:tableStyleId>
              </a:tblPr>
              <a:tblGrid>
                <a:gridCol w="381000"/>
                <a:gridCol w="838200"/>
                <a:gridCol w="1676400"/>
                <a:gridCol w="1371600"/>
                <a:gridCol w="1905000"/>
              </a:tblGrid>
              <a:tr h="403885">
                <a:tc>
                  <a:txBody>
                    <a:bodyPr/>
                    <a:lstStyle/>
                    <a:p>
                      <a:pPr algn="ctr"/>
                      <a:endParaRPr lang="en-US" sz="1050" b="0" dirty="0"/>
                    </a:p>
                  </a:txBody>
                  <a:tcPr>
                    <a:solidFill>
                      <a:schemeClr val="bg1"/>
                    </a:solidFill>
                  </a:tcPr>
                </a:tc>
                <a:tc>
                  <a:txBody>
                    <a:bodyPr/>
                    <a:lstStyle/>
                    <a:p>
                      <a:pPr algn="ctr"/>
                      <a:r>
                        <a:rPr lang="en-US" sz="1050" b="0" dirty="0" smtClean="0">
                          <a:solidFill>
                            <a:schemeClr val="bg1">
                              <a:lumMod val="50000"/>
                            </a:schemeClr>
                          </a:solidFill>
                        </a:rPr>
                        <a:t>T</a:t>
                      </a:r>
                      <a:endParaRPr lang="en-US" sz="1050" b="0" dirty="0">
                        <a:solidFill>
                          <a:schemeClr val="bg1">
                            <a:lumMod val="50000"/>
                          </a:schemeClr>
                        </a:solidFill>
                      </a:endParaRPr>
                    </a:p>
                  </a:txBody>
                  <a:tcPr/>
                </a:tc>
                <a:tc>
                  <a:txBody>
                    <a:bodyPr/>
                    <a:lstStyle/>
                    <a:p>
                      <a:pPr algn="ctr"/>
                      <a:r>
                        <a:rPr lang="en-US" sz="1600" b="1" dirty="0" smtClean="0"/>
                        <a:t>U</a:t>
                      </a:r>
                      <a:endParaRPr lang="en-US" sz="1600" b="1" dirty="0"/>
                    </a:p>
                  </a:txBody>
                  <a:tcPr/>
                </a:tc>
                <a:tc>
                  <a:txBody>
                    <a:bodyPr/>
                    <a:lstStyle/>
                    <a:p>
                      <a:pPr algn="ctr"/>
                      <a:r>
                        <a:rPr lang="en-US" sz="1050" b="0" dirty="0" smtClean="0">
                          <a:solidFill>
                            <a:schemeClr val="bg1">
                              <a:lumMod val="50000"/>
                            </a:schemeClr>
                          </a:solidFill>
                        </a:rPr>
                        <a:t>V</a:t>
                      </a:r>
                      <a:endParaRPr lang="en-US" sz="1050" b="0" dirty="0">
                        <a:solidFill>
                          <a:schemeClr val="bg1">
                            <a:lumMod val="50000"/>
                          </a:schemeClr>
                        </a:solidFill>
                      </a:endParaRPr>
                    </a:p>
                  </a:txBody>
                  <a:tcPr/>
                </a:tc>
                <a:tc>
                  <a:txBody>
                    <a:bodyPr/>
                    <a:lstStyle/>
                    <a:p>
                      <a:pPr algn="ctr"/>
                      <a:r>
                        <a:rPr lang="en-US" sz="1050" b="0" dirty="0" smtClean="0">
                          <a:solidFill>
                            <a:schemeClr val="bg1">
                              <a:lumMod val="50000"/>
                            </a:schemeClr>
                          </a:solidFill>
                        </a:rPr>
                        <a:t>W</a:t>
                      </a:r>
                      <a:endParaRPr lang="en-US" sz="1050" b="0" dirty="0">
                        <a:solidFill>
                          <a:schemeClr val="bg1">
                            <a:lumMod val="50000"/>
                          </a:schemeClr>
                        </a:solidFill>
                      </a:endParaRPr>
                    </a:p>
                  </a:txBody>
                  <a:tcPr/>
                </a:tc>
              </a:tr>
              <a:tr h="403885">
                <a:tc>
                  <a:txBody>
                    <a:bodyPr/>
                    <a:lstStyle/>
                    <a:p>
                      <a:pPr algn="ctr"/>
                      <a:endParaRPr lang="en-US" sz="1050" b="0" dirty="0"/>
                    </a:p>
                  </a:txBody>
                  <a:tcPr/>
                </a:tc>
                <a:tc>
                  <a:txBody>
                    <a:bodyPr/>
                    <a:lstStyle/>
                    <a:p>
                      <a:pPr algn="ctr"/>
                      <a:r>
                        <a:rPr lang="en-US" sz="1050" b="0" dirty="0" smtClean="0">
                          <a:solidFill>
                            <a:schemeClr val="bg1">
                              <a:lumMod val="50000"/>
                            </a:schemeClr>
                          </a:solidFill>
                        </a:rPr>
                        <a:t>Gender</a:t>
                      </a:r>
                      <a:endParaRPr lang="en-US" sz="1050" b="0" dirty="0">
                        <a:solidFill>
                          <a:schemeClr val="bg1">
                            <a:lumMod val="50000"/>
                          </a:schemeClr>
                        </a:solidFill>
                      </a:endParaRPr>
                    </a:p>
                  </a:txBody>
                  <a:tcPr/>
                </a:tc>
                <a:tc>
                  <a:txBody>
                    <a:bodyPr/>
                    <a:lstStyle/>
                    <a:p>
                      <a:pPr algn="ctr"/>
                      <a:r>
                        <a:rPr lang="en-US" sz="1050" b="1" dirty="0" err="1" smtClean="0"/>
                        <a:t>SpFName</a:t>
                      </a:r>
                      <a:endParaRPr lang="en-US" sz="1050" b="1" dirty="0"/>
                    </a:p>
                  </a:txBody>
                  <a:tcPr/>
                </a:tc>
                <a:tc>
                  <a:txBody>
                    <a:bodyPr/>
                    <a:lstStyle/>
                    <a:p>
                      <a:pPr algn="ctr"/>
                      <a:r>
                        <a:rPr lang="en-US" sz="1050" b="0" dirty="0" err="1" smtClean="0">
                          <a:solidFill>
                            <a:schemeClr val="bg1">
                              <a:lumMod val="50000"/>
                            </a:schemeClr>
                          </a:solidFill>
                        </a:rPr>
                        <a:t>SpMInit</a:t>
                      </a:r>
                      <a:endParaRPr lang="en-US" sz="1050" b="0" dirty="0">
                        <a:solidFill>
                          <a:schemeClr val="bg1">
                            <a:lumMod val="50000"/>
                          </a:schemeClr>
                        </a:solidFill>
                      </a:endParaRPr>
                    </a:p>
                  </a:txBody>
                  <a:tcPr/>
                </a:tc>
                <a:tc>
                  <a:txBody>
                    <a:bodyPr/>
                    <a:lstStyle/>
                    <a:p>
                      <a:pPr algn="ctr"/>
                      <a:r>
                        <a:rPr lang="en-US" sz="1050" b="0" dirty="0" err="1" smtClean="0">
                          <a:solidFill>
                            <a:schemeClr val="bg1">
                              <a:lumMod val="50000"/>
                            </a:schemeClr>
                          </a:solidFill>
                        </a:rPr>
                        <a:t>SpBDay</a:t>
                      </a:r>
                      <a:endParaRPr lang="en-US" sz="1050" b="0" dirty="0">
                        <a:solidFill>
                          <a:schemeClr val="bg1">
                            <a:lumMod val="50000"/>
                          </a:schemeClr>
                        </a:solidFill>
                      </a:endParaRPr>
                    </a:p>
                  </a:txBody>
                  <a:tcPr/>
                </a:tc>
              </a:tr>
              <a:tr h="464745">
                <a:tc>
                  <a:txBody>
                    <a:bodyPr/>
                    <a:lstStyle/>
                    <a:p>
                      <a:pPr algn="ctr"/>
                      <a:endParaRPr lang="en-US" sz="1050" b="0" dirty="0"/>
                    </a:p>
                  </a:txBody>
                  <a:tcPr/>
                </a:tc>
                <a:tc>
                  <a:txBody>
                    <a:bodyPr/>
                    <a:lstStyle/>
                    <a:p>
                      <a:pPr algn="ctr"/>
                      <a:r>
                        <a:rPr lang="en-US" sz="1050" b="0" dirty="0" smtClean="0">
                          <a:solidFill>
                            <a:schemeClr val="bg1">
                              <a:lumMod val="50000"/>
                            </a:schemeClr>
                          </a:solidFill>
                        </a:rPr>
                        <a:t>M</a:t>
                      </a:r>
                      <a:r>
                        <a:rPr lang="en-US" sz="1050" b="0" baseline="0" dirty="0" smtClean="0">
                          <a:solidFill>
                            <a:schemeClr val="bg1">
                              <a:lumMod val="50000"/>
                            </a:schemeClr>
                          </a:solidFill>
                        </a:rPr>
                        <a:t> or F</a:t>
                      </a:r>
                      <a:endParaRPr lang="en-US" sz="1050" b="0" dirty="0">
                        <a:solidFill>
                          <a:schemeClr val="bg1">
                            <a:lumMod val="50000"/>
                          </a:schemeClr>
                        </a:solidFill>
                      </a:endParaRPr>
                    </a:p>
                  </a:txBody>
                  <a:tcPr/>
                </a:tc>
                <a:tc>
                  <a:txBody>
                    <a:bodyPr/>
                    <a:lstStyle/>
                    <a:p>
                      <a:pPr algn="ctr"/>
                      <a:r>
                        <a:rPr lang="en-US" sz="1050" b="1" dirty="0" smtClean="0"/>
                        <a:t>Spouse</a:t>
                      </a:r>
                      <a:r>
                        <a:rPr lang="en-US" sz="1050" b="1" baseline="0" dirty="0" smtClean="0"/>
                        <a:t> first name</a:t>
                      </a:r>
                      <a:endParaRPr lang="en-US" sz="1050" b="1" dirty="0"/>
                    </a:p>
                  </a:txBody>
                  <a:tcPr/>
                </a:tc>
                <a:tc>
                  <a:txBody>
                    <a:bodyPr/>
                    <a:lstStyle/>
                    <a:p>
                      <a:pPr algn="ctr"/>
                      <a:r>
                        <a:rPr lang="en-US" sz="1050" b="0" dirty="0" smtClean="0">
                          <a:solidFill>
                            <a:schemeClr val="bg1">
                              <a:lumMod val="50000"/>
                            </a:schemeClr>
                          </a:solidFill>
                        </a:rPr>
                        <a:t>Spouse middle initial</a:t>
                      </a:r>
                      <a:endParaRPr lang="en-US" sz="1050" b="0" dirty="0">
                        <a:solidFill>
                          <a:schemeClr val="bg1">
                            <a:lumMod val="50000"/>
                          </a:schemeClr>
                        </a:solidFill>
                      </a:endParaRPr>
                    </a:p>
                  </a:txBody>
                  <a:tcPr/>
                </a:tc>
                <a:tc>
                  <a:txBody>
                    <a:bodyPr/>
                    <a:lstStyle/>
                    <a:p>
                      <a:pPr algn="ctr"/>
                      <a:r>
                        <a:rPr lang="en-US" sz="1050" b="0" dirty="0" smtClean="0">
                          <a:solidFill>
                            <a:schemeClr val="bg1">
                              <a:lumMod val="50000"/>
                            </a:schemeClr>
                          </a:solidFill>
                        </a:rPr>
                        <a:t>Spouse date of birth</a:t>
                      </a:r>
                      <a:endParaRPr lang="en-US" sz="1050" b="0" dirty="0">
                        <a:solidFill>
                          <a:schemeClr val="bg1">
                            <a:lumMod val="50000"/>
                          </a:schemeClr>
                        </a:solidFill>
                      </a:endParaRPr>
                    </a:p>
                  </a:txBody>
                  <a:tcPr/>
                </a:tc>
              </a:tr>
              <a:tr h="403885">
                <a:tc>
                  <a:txBody>
                    <a:bodyPr/>
                    <a:lstStyle/>
                    <a:p>
                      <a:pPr algn="ctr"/>
                      <a:endParaRPr lang="en-US" sz="1050" b="0" dirty="0"/>
                    </a:p>
                  </a:txBody>
                  <a:tcPr/>
                </a:tc>
                <a:tc>
                  <a:txBody>
                    <a:bodyPr/>
                    <a:lstStyle/>
                    <a:p>
                      <a:pPr algn="ctr"/>
                      <a:r>
                        <a:rPr lang="en-US" sz="1050" b="0" dirty="0" smtClean="0">
                          <a:solidFill>
                            <a:schemeClr val="bg1">
                              <a:lumMod val="50000"/>
                            </a:schemeClr>
                          </a:solidFill>
                        </a:rPr>
                        <a:t>M</a:t>
                      </a:r>
                      <a:endParaRPr lang="en-US" sz="1050" b="0" dirty="0">
                        <a:solidFill>
                          <a:schemeClr val="bg1">
                            <a:lumMod val="50000"/>
                          </a:schemeClr>
                        </a:solidFill>
                      </a:endParaRPr>
                    </a:p>
                  </a:txBody>
                  <a:tcPr/>
                </a:tc>
                <a:tc>
                  <a:txBody>
                    <a:bodyPr/>
                    <a:lstStyle/>
                    <a:p>
                      <a:pPr algn="ctr"/>
                      <a:r>
                        <a:rPr lang="en-US" sz="1050" b="1" dirty="0" smtClean="0"/>
                        <a:t>Barbara</a:t>
                      </a:r>
                      <a:endParaRPr lang="en-US" sz="1050" b="1" dirty="0"/>
                    </a:p>
                  </a:txBody>
                  <a:tcPr/>
                </a:tc>
                <a:tc>
                  <a:txBody>
                    <a:bodyPr/>
                    <a:lstStyle/>
                    <a:p>
                      <a:pPr algn="ctr"/>
                      <a:r>
                        <a:rPr lang="en-US" sz="1050" b="0" dirty="0" smtClean="0">
                          <a:solidFill>
                            <a:schemeClr val="bg1">
                              <a:lumMod val="50000"/>
                            </a:schemeClr>
                          </a:solidFill>
                        </a:rPr>
                        <a:t>A</a:t>
                      </a:r>
                      <a:endParaRPr lang="en-US" sz="1050" b="0" dirty="0">
                        <a:solidFill>
                          <a:schemeClr val="bg1">
                            <a:lumMod val="50000"/>
                          </a:schemeClr>
                        </a:solidFill>
                      </a:endParaRPr>
                    </a:p>
                  </a:txBody>
                  <a:tcPr/>
                </a:tc>
                <a:tc>
                  <a:txBody>
                    <a:bodyPr/>
                    <a:lstStyle/>
                    <a:p>
                      <a:pPr algn="ctr"/>
                      <a:r>
                        <a:rPr lang="en-US" sz="1050" b="0" dirty="0" smtClean="0">
                          <a:solidFill>
                            <a:schemeClr val="bg1">
                              <a:lumMod val="50000"/>
                            </a:schemeClr>
                          </a:solidFill>
                        </a:rPr>
                        <a:t>MM/DD/YYYY</a:t>
                      </a:r>
                      <a:endParaRPr lang="en-US" sz="1050" b="0" dirty="0">
                        <a:solidFill>
                          <a:schemeClr val="bg1">
                            <a:lumMod val="50000"/>
                          </a:schemeClr>
                        </a:solidFill>
                      </a:endParaRPr>
                    </a:p>
                  </a:txBody>
                  <a:tcPr/>
                </a:tc>
              </a:tr>
            </a:tbl>
          </a:graphicData>
        </a:graphic>
      </p:graphicFrame>
    </p:spTree>
    <p:extLst>
      <p:ext uri="{BB962C8B-B14F-4D97-AF65-F5344CB8AC3E}">
        <p14:creationId xmlns:p14="http://schemas.microsoft.com/office/powerpoint/2010/main" val="407996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Member Info Updates</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957" y="3475395"/>
            <a:ext cx="8229600" cy="316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0086" y="1351736"/>
            <a:ext cx="8863914" cy="2585323"/>
          </a:xfrm>
          <a:prstGeom prst="rect">
            <a:avLst/>
          </a:prstGeom>
        </p:spPr>
        <p:txBody>
          <a:bodyPr wrap="square">
            <a:spAutoFit/>
          </a:bodyPr>
          <a:lstStyle/>
          <a:p>
            <a:pPr>
              <a:defRPr/>
            </a:pPr>
            <a:r>
              <a:rPr lang="en-US" sz="1600" dirty="0">
                <a:solidFill>
                  <a:schemeClr val="tx2"/>
                </a:solidFill>
              </a:rPr>
              <a:t>Roster processing is meant to serve as an accurate accounting for chapter membership.  The update process will fill in missing information on an individual’s member record, but it will not replace existing information with new information.  For example, if we have a blank email record for Barry Wright and the roster submission has </a:t>
            </a:r>
            <a:r>
              <a:rPr lang="en-US" sz="1600" dirty="0">
                <a:solidFill>
                  <a:schemeClr val="tx2"/>
                </a:solidFill>
                <a:hlinkClick r:id="rId3"/>
              </a:rPr>
              <a:t>chapters@moaa.org</a:t>
            </a:r>
            <a:r>
              <a:rPr lang="en-US" sz="1600" dirty="0">
                <a:solidFill>
                  <a:schemeClr val="tx2"/>
                </a:solidFill>
              </a:rPr>
              <a:t> in column Q listed for his email, the program will add his email to the record.  If we already have another email on file, no update will be made.  Therefore, the roster process cannot be treated as an information update.  All address, email, rank/service updates must be made through the MSC at 1-800-234-6622, </a:t>
            </a:r>
            <a:r>
              <a:rPr lang="en-US" sz="1600" dirty="0">
                <a:solidFill>
                  <a:schemeClr val="tx2"/>
                </a:solidFill>
                <a:hlinkClick r:id="rId4"/>
              </a:rPr>
              <a:t>msc@moaa.org</a:t>
            </a:r>
            <a:r>
              <a:rPr lang="en-US" sz="1600" dirty="0">
                <a:solidFill>
                  <a:schemeClr val="tx2"/>
                </a:solidFill>
              </a:rPr>
              <a:t> or online at </a:t>
            </a:r>
            <a:r>
              <a:rPr lang="en-US" sz="1600" dirty="0">
                <a:solidFill>
                  <a:schemeClr val="tx2"/>
                </a:solidFill>
                <a:hlinkClick r:id="rId5"/>
              </a:rPr>
              <a:t>www.moaa.org</a:t>
            </a:r>
            <a:r>
              <a:rPr lang="en-US" sz="1600" dirty="0">
                <a:solidFill>
                  <a:schemeClr val="tx2"/>
                </a:solidFill>
              </a:rPr>
              <a:t>:</a:t>
            </a:r>
          </a:p>
          <a:p>
            <a:pPr>
              <a:defRPr/>
            </a:pPr>
            <a:endParaRPr lang="en-US" sz="1400" dirty="0">
              <a:solidFill>
                <a:schemeClr val="tx2"/>
              </a:solidFill>
            </a:endParaRPr>
          </a:p>
          <a:p>
            <a:pPr>
              <a:defRPr/>
            </a:pPr>
            <a:endParaRPr lang="en-US" sz="1600" dirty="0">
              <a:solidFill>
                <a:schemeClr val="tx2"/>
              </a:solidFill>
            </a:endParaRPr>
          </a:p>
        </p:txBody>
      </p:sp>
    </p:spTree>
    <p:extLst>
      <p:ext uri="{BB962C8B-B14F-4D97-AF65-F5344CB8AC3E}">
        <p14:creationId xmlns:p14="http://schemas.microsoft.com/office/powerpoint/2010/main" val="251685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AA">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TotalTime>
  <Words>1429</Words>
  <Application>Microsoft Office PowerPoint</Application>
  <PresentationFormat>On-screen Show (4:3)</PresentationFormat>
  <Paragraphs>180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Wingdings</vt:lpstr>
      <vt:lpstr>Gill Sans</vt:lpstr>
      <vt:lpstr>Lato</vt:lpstr>
      <vt:lpstr>Calibri</vt:lpstr>
      <vt:lpstr>Office Theme</vt:lpstr>
      <vt:lpstr> </vt:lpstr>
      <vt:lpstr> Why is annual roster submission important? </vt:lpstr>
      <vt:lpstr>Roster Process Timeline</vt:lpstr>
      <vt:lpstr>Roster Process Timeline (cont’d)</vt:lpstr>
      <vt:lpstr>Preparing Your Roster</vt:lpstr>
      <vt:lpstr>Preparing Your Roster (cont’d)</vt:lpstr>
      <vt:lpstr>Preparing Your Roster (cont’d)</vt:lpstr>
      <vt:lpstr>PowerPoint Presentation</vt:lpstr>
      <vt:lpstr>Chapter Member Info Updates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Janette Kim2</dc:creator>
  <cp:lastModifiedBy>Molly Mallon</cp:lastModifiedBy>
  <cp:revision>32</cp:revision>
  <cp:lastPrinted>2015-03-18T17:40:48Z</cp:lastPrinted>
  <dcterms:created xsi:type="dcterms:W3CDTF">2015-03-18T15:17:52Z</dcterms:created>
  <dcterms:modified xsi:type="dcterms:W3CDTF">2015-11-24T14:26:35Z</dcterms:modified>
</cp:coreProperties>
</file>